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0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3" r:id="rId9"/>
  </p:sldIdLst>
  <p:sldSz cx="9144000" cy="6858000" type="screen4x3"/>
  <p:notesSz cx="6858000" cy="100139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5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983CF0-52FD-4883-A44F-43FC3F644BE9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2300"/>
            <a:ext cx="29718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512300"/>
            <a:ext cx="29718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8B7E36-94BD-44DD-BA26-32D1B68E09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600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DDFE2-FF44-9345-94C6-635FD9B5A288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videos/search?q=Jolly+Phonics+Songs+in+Order&amp;adlt=strict&amp;view=detail&amp;mid=9E52E63DCF8DF49B796F9E52E63DCF8DF49B796F&amp;&amp;FORM=VRDGAR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L9FNqmxXig4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18993" y="-46375"/>
            <a:ext cx="9766349" cy="6904375"/>
          </a:xfr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762840"/>
            <a:ext cx="8229600" cy="864206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0090"/>
                </a:solidFill>
                <a:latin typeface="SassoonPrimaryInfant" pitchFamily="2" charset="0"/>
                <a:cs typeface="Trajan Pro"/>
              </a:rPr>
              <a:t>P1 Jolly </a:t>
            </a:r>
            <a:r>
              <a:rPr lang="en-US" sz="4000" b="1" dirty="0">
                <a:solidFill>
                  <a:srgbClr val="000090"/>
                </a:solidFill>
                <a:latin typeface="SassoonPrimaryInfant" pitchFamily="2" charset="0"/>
                <a:cs typeface="Trajan Pro"/>
              </a:rPr>
              <a:t>Phonics Workshop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9381" y="3627046"/>
            <a:ext cx="822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SassoonPrimaryInfant" pitchFamily="2" charset="0"/>
                <a:cs typeface="Gill Sans"/>
              </a:rPr>
              <a:t>Tuesday 8</a:t>
            </a:r>
            <a:r>
              <a:rPr lang="en-US" sz="2800" baseline="30000" dirty="0" smtClean="0">
                <a:latin typeface="SassoonPrimaryInfant" pitchFamily="2" charset="0"/>
                <a:cs typeface="Gill Sans"/>
              </a:rPr>
              <a:t>th</a:t>
            </a:r>
            <a:r>
              <a:rPr lang="en-US" sz="2800" dirty="0" smtClean="0">
                <a:latin typeface="SassoonPrimaryInfant" pitchFamily="2" charset="0"/>
                <a:cs typeface="Gill Sans"/>
              </a:rPr>
              <a:t> October 2019</a:t>
            </a:r>
            <a:endParaRPr lang="en-US" sz="2800" dirty="0">
              <a:latin typeface="SassoonPrimaryInfant" pitchFamily="2" charset="0"/>
              <a:cs typeface="Gill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05147" y="-124940"/>
            <a:ext cx="9877481" cy="6982940"/>
          </a:xfr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009636"/>
            <a:ext cx="8229600" cy="864206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>
                <a:solidFill>
                  <a:srgbClr val="000090"/>
                </a:solidFill>
                <a:latin typeface="SassoonPrimaryInfant" pitchFamily="2" charset="0"/>
                <a:cs typeface="Trajan Pro"/>
              </a:rPr>
              <a:t>Aims</a:t>
            </a:r>
            <a:endParaRPr lang="en-US" sz="4000" b="1" dirty="0">
              <a:solidFill>
                <a:srgbClr val="000090"/>
              </a:solidFill>
              <a:latin typeface="SassoonPrimaryInfant" pitchFamily="2" charset="0"/>
              <a:cs typeface="Trajan Pro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2764651"/>
            <a:ext cx="7924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4000" dirty="0">
                <a:latin typeface="SassoonPrimaryInfant" pitchFamily="2" charset="0"/>
              </a:rPr>
              <a:t>Increase </a:t>
            </a:r>
            <a:r>
              <a:rPr lang="en-GB" altLang="en-US" sz="4000" dirty="0" smtClean="0">
                <a:latin typeface="SassoonPrimaryInfant" pitchFamily="2" charset="0"/>
              </a:rPr>
              <a:t>parents’ </a:t>
            </a:r>
            <a:r>
              <a:rPr lang="en-GB" altLang="en-US" sz="4000" dirty="0">
                <a:latin typeface="SassoonPrimaryInfant" pitchFamily="2" charset="0"/>
              </a:rPr>
              <a:t>knowledge of Jolly Phonics (sounds/ action</a:t>
            </a:r>
            <a:r>
              <a:rPr lang="en-GB" altLang="en-US" sz="4000" dirty="0" smtClean="0">
                <a:latin typeface="SassoonPrimaryInfant" pitchFamily="2" charset="0"/>
              </a:rPr>
              <a:t>).</a:t>
            </a:r>
            <a:endParaRPr lang="en-GB" altLang="en-US" sz="4000" dirty="0">
              <a:latin typeface="SassoonPrimaryInfant" pitchFamily="2" charset="0"/>
            </a:endParaRPr>
          </a:p>
          <a:p>
            <a:pPr marL="571500" indent="-5715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4000" dirty="0">
                <a:latin typeface="SassoonPrimaryInfant" pitchFamily="2" charset="0"/>
              </a:rPr>
              <a:t>Examples of activities to support phonics at </a:t>
            </a:r>
            <a:r>
              <a:rPr lang="en-GB" altLang="en-US" sz="4000" dirty="0" smtClean="0">
                <a:latin typeface="SassoonPrimaryInfant" pitchFamily="2" charset="0"/>
              </a:rPr>
              <a:t>home.</a:t>
            </a:r>
            <a:endParaRPr lang="en-GB" altLang="en-US" sz="4000" dirty="0">
              <a:latin typeface="SassoonPrimaryInfant" pitchFamily="2" charset="0"/>
            </a:endParaRPr>
          </a:p>
          <a:p>
            <a:pPr marL="571500" indent="-5715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4000" dirty="0">
                <a:latin typeface="SassoonPrimaryInfant" pitchFamily="2" charset="0"/>
              </a:rPr>
              <a:t>Use of phonics to support reading at </a:t>
            </a:r>
            <a:r>
              <a:rPr lang="en-GB" altLang="en-US" sz="4000" dirty="0" smtClean="0">
                <a:latin typeface="SassoonPrimaryInfant" pitchFamily="2" charset="0"/>
              </a:rPr>
              <a:t>home.</a:t>
            </a:r>
            <a:endParaRPr lang="en-GB" altLang="en-US" sz="4000" dirty="0"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19001" y="-124940"/>
            <a:ext cx="9877481" cy="6982940"/>
          </a:xfr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009636"/>
            <a:ext cx="8229600" cy="864206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>
                <a:solidFill>
                  <a:srgbClr val="000090"/>
                </a:solidFill>
                <a:latin typeface="SassoonPrimaryInfant" pitchFamily="2" charset="0"/>
                <a:cs typeface="Trajan Pro"/>
              </a:rPr>
              <a:t>Single Sounds </a:t>
            </a:r>
            <a:endParaRPr lang="en-US" sz="4000" b="1" dirty="0">
              <a:solidFill>
                <a:srgbClr val="000090"/>
              </a:solidFill>
              <a:latin typeface="SassoonPrimaryInfant" pitchFamily="2" charset="0"/>
              <a:cs typeface="Trajan Pro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2764651"/>
            <a:ext cx="7924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SassoonPrimaryInfant" pitchFamily="2" charset="0"/>
              </a:rPr>
              <a:t>Sounds proceeds letter name</a:t>
            </a: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SassoonPrimaryInfant" pitchFamily="2" charset="0"/>
              </a:rPr>
              <a:t>VAK (Visual, auditory and </a:t>
            </a:r>
            <a:r>
              <a:rPr lang="en-GB" altLang="en-US" sz="2400" dirty="0">
                <a:latin typeface="SassoonPrimaryInfant" pitchFamily="2" charset="0"/>
              </a:rPr>
              <a:t>kinaesthetic)</a:t>
            </a:r>
            <a:endParaRPr lang="en-US" altLang="en-US" sz="2400" dirty="0">
              <a:latin typeface="SassoonPrimaryInfant" pitchFamily="2" charset="0"/>
            </a:endParaRP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SassoonPrimaryInfant" pitchFamily="2" charset="0"/>
              </a:rPr>
              <a:t>Big Book</a:t>
            </a: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SassoonPrimaryInfant" pitchFamily="2" charset="0"/>
              </a:rPr>
              <a:t>Sounds –help sheet</a:t>
            </a: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SassoonPrimaryInfant" pitchFamily="2" charset="0"/>
              </a:rPr>
              <a:t>Positioning of sounds – initial, medial and final</a:t>
            </a: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SassoonPrimaryInfant" pitchFamily="2" charset="0"/>
              </a:rPr>
              <a:t>Generating words</a:t>
            </a: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SassoonPrimaryInfant" pitchFamily="2" charset="0"/>
                <a:hlinkClick r:id="rId3"/>
              </a:rPr>
              <a:t>Jolly Phonics </a:t>
            </a:r>
            <a:r>
              <a:rPr lang="en-US" altLang="en-US" sz="2400" dirty="0" smtClean="0">
                <a:latin typeface="SassoonPrimaryInfant" pitchFamily="2" charset="0"/>
                <a:hlinkClick r:id="rId3"/>
              </a:rPr>
              <a:t>Songs</a:t>
            </a:r>
            <a:r>
              <a:rPr lang="en-US" altLang="en-US" sz="2400" dirty="0">
                <a:latin typeface="SassoonPrimaryInfant" pitchFamily="2" charset="0"/>
              </a:rPr>
              <a:t> </a:t>
            </a:r>
            <a:r>
              <a:rPr lang="en-US" altLang="en-US" sz="2400" dirty="0">
                <a:latin typeface="SassoonPrimaryInfant" pitchFamily="2" charset="0"/>
                <a:hlinkClick r:id="rId4"/>
              </a:rPr>
              <a:t>https://www.youtube.com/watch?v=L9FNqmxXig4</a:t>
            </a:r>
            <a:endParaRPr lang="en-US" altLang="en-US" sz="2400" dirty="0">
              <a:latin typeface="SassoonPrimaryInfant" pitchFamily="2" charset="0"/>
            </a:endParaRP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SassoonPrimaryInfant" pitchFamily="2" charset="0"/>
              </a:rPr>
              <a:t>Rhyming string </a:t>
            </a: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SassoonPrimaryInfant" pitchFamily="2" charset="0"/>
              </a:rPr>
              <a:t>Letter </a:t>
            </a:r>
            <a:r>
              <a:rPr lang="en-US" altLang="en-US" sz="2400" dirty="0" smtClean="0">
                <a:latin typeface="SassoonPrimaryInfant" pitchFamily="2" charset="0"/>
              </a:rPr>
              <a:t>formation</a:t>
            </a:r>
            <a:endParaRPr lang="en-GB" altLang="en-US" sz="24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62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57547" y="-124940"/>
            <a:ext cx="9877481" cy="6982940"/>
          </a:xfr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68313" y="1839485"/>
            <a:ext cx="8229600" cy="864206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>
                <a:solidFill>
                  <a:srgbClr val="000090"/>
                </a:solidFill>
                <a:latin typeface="SassoonPrimaryInfant" pitchFamily="2" charset="0"/>
                <a:cs typeface="Trajan Pro"/>
              </a:rPr>
              <a:t>Blending </a:t>
            </a:r>
            <a:endParaRPr lang="en-US" sz="4000" b="1" dirty="0">
              <a:solidFill>
                <a:srgbClr val="000090"/>
              </a:solidFill>
              <a:latin typeface="SassoonPrimaryInfant" pitchFamily="2" charset="0"/>
              <a:cs typeface="Trajan Pro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46129" y="2666940"/>
            <a:ext cx="4125913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n-GB" altLang="en-US" sz="3200" dirty="0">
                <a:latin typeface="SassoonPrimaryInfant" pitchFamily="2" charset="0"/>
              </a:rPr>
              <a:t>What is blending?</a:t>
            </a:r>
          </a:p>
          <a:p>
            <a:pPr eaLnBrk="1" hangingPunct="1">
              <a:buFontTx/>
              <a:buChar char="•"/>
            </a:pPr>
            <a:r>
              <a:rPr lang="en-GB" altLang="en-US" sz="3200" dirty="0">
                <a:latin typeface="SassoonPrimaryInfant" pitchFamily="2" charset="0"/>
              </a:rPr>
              <a:t>Blending </a:t>
            </a:r>
            <a:r>
              <a:rPr lang="en-GB" altLang="en-US" sz="3200" dirty="0" smtClean="0">
                <a:latin typeface="SassoonPrimaryInfant" pitchFamily="2" charset="0"/>
              </a:rPr>
              <a:t>cards</a:t>
            </a:r>
          </a:p>
          <a:p>
            <a:pPr eaLnBrk="1" hangingPunct="1">
              <a:buFontTx/>
              <a:buChar char="•"/>
            </a:pPr>
            <a:r>
              <a:rPr lang="en-GB" altLang="en-US" sz="3200" dirty="0" smtClean="0">
                <a:latin typeface="SassoonPrimaryInfant" pitchFamily="2" charset="0"/>
              </a:rPr>
              <a:t>Flashcards- dots</a:t>
            </a:r>
          </a:p>
          <a:p>
            <a:pPr eaLnBrk="1" hangingPunct="1">
              <a:buFontTx/>
              <a:buChar char="•"/>
            </a:pPr>
            <a:r>
              <a:rPr lang="en-GB" altLang="en-US" sz="3200" dirty="0" smtClean="0">
                <a:latin typeface="SassoonPrimaryInfant" pitchFamily="2" charset="0"/>
              </a:rPr>
              <a:t>Segmenting </a:t>
            </a:r>
          </a:p>
          <a:p>
            <a:pPr eaLnBrk="1" hangingPunct="1">
              <a:buFontTx/>
              <a:buChar char="•"/>
            </a:pPr>
            <a:r>
              <a:rPr lang="en-GB" altLang="en-US" sz="3200" dirty="0" smtClean="0">
                <a:latin typeface="SassoonPrimaryInfant" pitchFamily="2" charset="0"/>
              </a:rPr>
              <a:t>E.g. “spell dog”- </a:t>
            </a:r>
          </a:p>
          <a:p>
            <a:pPr eaLnBrk="1" hangingPunct="1">
              <a:buFontTx/>
              <a:buChar char="•"/>
            </a:pPr>
            <a:r>
              <a:rPr lang="en-GB" altLang="en-US" sz="3200" dirty="0" smtClean="0">
                <a:latin typeface="SassoonPrimaryInfant" pitchFamily="2" charset="0"/>
              </a:rPr>
              <a:t>child says “d-o-g”</a:t>
            </a:r>
            <a:endParaRPr lang="en-GB" altLang="en-US" sz="3200" dirty="0">
              <a:latin typeface="SassoonPrimaryInfant" pitchFamily="2" charset="0"/>
            </a:endParaRPr>
          </a:p>
        </p:txBody>
      </p:sp>
      <p:pic>
        <p:nvPicPr>
          <p:cNvPr id="7" name="Picture 2" descr="G:\DCIM\104_FUJI\DSCF47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482" y="1838758"/>
            <a:ext cx="2203165" cy="287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DSCF367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79110" y="2873842"/>
            <a:ext cx="2130745" cy="28400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469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19002" y="-124940"/>
            <a:ext cx="9877481" cy="6982940"/>
          </a:xfr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2987" y="1994328"/>
            <a:ext cx="4544291" cy="864206"/>
          </a:xfrm>
        </p:spPr>
        <p:txBody>
          <a:bodyPr>
            <a:noAutofit/>
          </a:bodyPr>
          <a:lstStyle/>
          <a:p>
            <a:pPr algn="l"/>
            <a:r>
              <a:rPr lang="en-US" sz="4800" b="1" dirty="0" smtClean="0">
                <a:solidFill>
                  <a:srgbClr val="000090"/>
                </a:solidFill>
                <a:latin typeface="SassoonPrimaryInfant" pitchFamily="2" charset="0"/>
                <a:cs typeface="Trajan Pro"/>
              </a:rPr>
              <a:t>Tricky words </a:t>
            </a:r>
            <a:endParaRPr lang="en-US" sz="4800" b="1" dirty="0">
              <a:solidFill>
                <a:srgbClr val="000090"/>
              </a:solidFill>
              <a:latin typeface="SassoonPrimaryInfant" pitchFamily="2" charset="0"/>
              <a:cs typeface="Trajan Pro"/>
            </a:endParaRPr>
          </a:p>
        </p:txBody>
      </p:sp>
      <p:pic>
        <p:nvPicPr>
          <p:cNvPr id="10" name="Picture 2" descr="G:\DCIM\104_FUJI\DSCF438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25101" y="2858534"/>
            <a:ext cx="4065587" cy="27333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5543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05147" y="-124940"/>
            <a:ext cx="9877481" cy="6982940"/>
          </a:xfr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2987" y="1911998"/>
            <a:ext cx="4544291" cy="864206"/>
          </a:xfrm>
        </p:spPr>
        <p:txBody>
          <a:bodyPr>
            <a:noAutofit/>
          </a:bodyPr>
          <a:lstStyle/>
          <a:p>
            <a:pPr algn="l"/>
            <a:r>
              <a:rPr lang="en-US" b="1" dirty="0" smtClean="0">
                <a:solidFill>
                  <a:srgbClr val="000090"/>
                </a:solidFill>
                <a:latin typeface="SassoonPrimaryInfant" pitchFamily="2" charset="0"/>
                <a:cs typeface="Trajan Pro"/>
              </a:rPr>
              <a:t>Reading</a:t>
            </a:r>
            <a:r>
              <a:rPr lang="en-US" sz="5400" b="1" dirty="0" smtClean="0">
                <a:solidFill>
                  <a:srgbClr val="000090"/>
                </a:solidFill>
                <a:latin typeface="SassoonPrimaryInfant" pitchFamily="2" charset="0"/>
                <a:cs typeface="Trajan Pro"/>
              </a:rPr>
              <a:t> </a:t>
            </a:r>
            <a:endParaRPr lang="en-US" sz="5400" b="1" dirty="0">
              <a:solidFill>
                <a:srgbClr val="000090"/>
              </a:solidFill>
              <a:latin typeface="SassoonPrimaryInfant" pitchFamily="2" charset="0"/>
              <a:cs typeface="Trajan Pro"/>
            </a:endParaRPr>
          </a:p>
        </p:txBody>
      </p:sp>
      <p:pic>
        <p:nvPicPr>
          <p:cNvPr id="5" name="Picture 4" descr="DSCF30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278" y="1911998"/>
            <a:ext cx="31496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35278" y="2776204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SassoonPrimaryInfant" pitchFamily="2" charset="0"/>
              </a:rPr>
              <a:t>Should be fun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SassoonPrimaryInfant" pitchFamily="2" charset="0"/>
              </a:rPr>
              <a:t>Key Features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SassoonPrimaryInfant" pitchFamily="2" charset="0"/>
              </a:rPr>
              <a:t>Mechanics of reading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SassoonPrimaryInfant" pitchFamily="2" charset="0"/>
              </a:rPr>
              <a:t>Comprehension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SassoonPrimaryInfant" pitchFamily="2" charset="0"/>
              </a:rPr>
              <a:t>Culmination of skills </a:t>
            </a:r>
          </a:p>
        </p:txBody>
      </p:sp>
    </p:spTree>
    <p:extLst>
      <p:ext uri="{BB962C8B-B14F-4D97-AF65-F5344CB8AC3E}">
        <p14:creationId xmlns:p14="http://schemas.microsoft.com/office/powerpoint/2010/main" val="268494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05147" y="-124940"/>
            <a:ext cx="9877481" cy="6982940"/>
          </a:xfr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2987" y="1911998"/>
            <a:ext cx="4544291" cy="864206"/>
          </a:xfrm>
        </p:spPr>
        <p:txBody>
          <a:bodyPr>
            <a:noAutofit/>
          </a:bodyPr>
          <a:lstStyle/>
          <a:p>
            <a:pPr algn="l"/>
            <a:r>
              <a:rPr lang="en-US" b="1" dirty="0" smtClean="0">
                <a:solidFill>
                  <a:srgbClr val="000090"/>
                </a:solidFill>
                <a:latin typeface="SassoonPrimaryInfant" pitchFamily="2" charset="0"/>
                <a:cs typeface="Trajan Pro"/>
              </a:rPr>
              <a:t>Writing </a:t>
            </a:r>
            <a:r>
              <a:rPr lang="en-US" sz="5400" b="1" dirty="0" smtClean="0">
                <a:solidFill>
                  <a:srgbClr val="000090"/>
                </a:solidFill>
                <a:latin typeface="SassoonPrimaryInfant" pitchFamily="2" charset="0"/>
                <a:cs typeface="Trajan Pro"/>
              </a:rPr>
              <a:t> </a:t>
            </a:r>
            <a:endParaRPr lang="en-US" sz="5400" b="1" dirty="0">
              <a:solidFill>
                <a:srgbClr val="000090"/>
              </a:solidFill>
              <a:latin typeface="SassoonPrimaryInfant" pitchFamily="2" charset="0"/>
              <a:cs typeface="Trajan Pro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2987" y="2651513"/>
            <a:ext cx="685701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SassoonPrimaryInfant" pitchFamily="2" charset="0"/>
              </a:rPr>
              <a:t>Importance of nipping </a:t>
            </a:r>
            <a:r>
              <a:rPr lang="en-GB" altLang="en-US" sz="3200" dirty="0" smtClean="0">
                <a:latin typeface="SassoonPrimaryInfant" pitchFamily="2" charset="0"/>
              </a:rPr>
              <a:t>pencil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altLang="en-US" sz="3200" dirty="0" smtClean="0">
                <a:latin typeface="SassoonPrimaryInfant" pitchFamily="2" charset="0"/>
              </a:rPr>
              <a:t>Learning to write their name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altLang="en-US" sz="3200" dirty="0" smtClean="0">
                <a:latin typeface="SassoonPrimaryInfant" pitchFamily="2" charset="0"/>
              </a:rPr>
              <a:t>Home support</a:t>
            </a:r>
            <a:endParaRPr lang="en-GB" altLang="en-US" sz="3200" dirty="0">
              <a:latin typeface="SassoonPrimaryInfant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SassoonPrimaryInfant" pitchFamily="2" charset="0"/>
              </a:rPr>
              <a:t>Good posture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SassoonPrimaryInfant" pitchFamily="2" charset="0"/>
              </a:rPr>
              <a:t>Correct letter </a:t>
            </a:r>
            <a:r>
              <a:rPr lang="en-GB" altLang="en-US" sz="3200" dirty="0" smtClean="0">
                <a:latin typeface="SassoonPrimaryInfant" pitchFamily="2" charset="0"/>
              </a:rPr>
              <a:t>formation- jingles   </a:t>
            </a:r>
            <a:endParaRPr lang="en-GB" altLang="en-US" sz="3200" dirty="0">
              <a:latin typeface="SassoonPrimaryInfant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SassoonPrimaryInfant" pitchFamily="2" charset="0"/>
              </a:rPr>
              <a:t>Number formation </a:t>
            </a:r>
          </a:p>
        </p:txBody>
      </p:sp>
    </p:spTree>
    <p:extLst>
      <p:ext uri="{BB962C8B-B14F-4D97-AF65-F5344CB8AC3E}">
        <p14:creationId xmlns:p14="http://schemas.microsoft.com/office/powerpoint/2010/main" val="109856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41605" y="0"/>
            <a:ext cx="9877481" cy="6982940"/>
          </a:xfr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896" y="2627264"/>
            <a:ext cx="7979231" cy="864206"/>
          </a:xfrm>
        </p:spPr>
        <p:txBody>
          <a:bodyPr>
            <a:noAutofit/>
          </a:bodyPr>
          <a:lstStyle/>
          <a:p>
            <a:pPr algn="l"/>
            <a:r>
              <a:rPr lang="en-US" sz="4800" b="1" dirty="0" smtClean="0">
                <a:solidFill>
                  <a:srgbClr val="000090"/>
                </a:solidFill>
                <a:latin typeface="SassoonPrimaryInfant" pitchFamily="2" charset="0"/>
                <a:cs typeface="Trajan Pro"/>
              </a:rPr>
              <a:t>Questions and evaluations </a:t>
            </a:r>
            <a:r>
              <a:rPr lang="en-US" sz="4000" b="1" dirty="0" smtClean="0">
                <a:solidFill>
                  <a:srgbClr val="000090"/>
                </a:solidFill>
                <a:latin typeface="SassoonPrimaryInfant" pitchFamily="2" charset="0"/>
                <a:cs typeface="Trajan Pro"/>
              </a:rPr>
              <a:t/>
            </a:r>
            <a:br>
              <a:rPr lang="en-US" sz="4000" b="1" dirty="0" smtClean="0">
                <a:solidFill>
                  <a:srgbClr val="000090"/>
                </a:solidFill>
                <a:latin typeface="SassoonPrimaryInfant" pitchFamily="2" charset="0"/>
                <a:cs typeface="Trajan Pro"/>
              </a:rPr>
            </a:br>
            <a:endParaRPr lang="en-US" sz="4000" b="1" dirty="0">
              <a:solidFill>
                <a:srgbClr val="000090"/>
              </a:solidFill>
              <a:latin typeface="SassoonPrimaryInfant" pitchFamily="2" charset="0"/>
              <a:cs typeface="Trajan Pro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85800" y="2859402"/>
            <a:ext cx="7696200" cy="365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altLang="en-US" dirty="0" smtClean="0">
              <a:latin typeface="SassoonPrimaryInfant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2896" y="3275893"/>
            <a:ext cx="640917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4400" dirty="0">
                <a:latin typeface="SassoonPrimaryInfant" pitchFamily="2" charset="0"/>
              </a:rPr>
              <a:t>Thank you for attending </a:t>
            </a:r>
          </a:p>
        </p:txBody>
      </p:sp>
    </p:spTree>
    <p:extLst>
      <p:ext uri="{BB962C8B-B14F-4D97-AF65-F5344CB8AC3E}">
        <p14:creationId xmlns:p14="http://schemas.microsoft.com/office/powerpoint/2010/main" val="238580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3065</TotalTime>
  <Words>143</Words>
  <Application>Microsoft Office PowerPoint</Application>
  <PresentationFormat>On-screen Show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Gill Sans</vt:lpstr>
      <vt:lpstr>SassoonPrimaryInfant</vt:lpstr>
      <vt:lpstr>Trajan Pro</vt:lpstr>
      <vt:lpstr>Office Theme</vt:lpstr>
      <vt:lpstr>P1 Jolly Phonics Workshop</vt:lpstr>
      <vt:lpstr>Aims</vt:lpstr>
      <vt:lpstr>Single Sounds </vt:lpstr>
      <vt:lpstr>Blending </vt:lpstr>
      <vt:lpstr>Tricky words </vt:lpstr>
      <vt:lpstr>Reading </vt:lpstr>
      <vt:lpstr>Writing  </vt:lpstr>
      <vt:lpstr>Questions and evaluations  </vt:lpstr>
    </vt:vector>
  </TitlesOfParts>
  <Company>David Douglas Photography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</dc:title>
  <dc:creator>Cool for School</dc:creator>
  <cp:lastModifiedBy>M McCluskey</cp:lastModifiedBy>
  <cp:revision>14</cp:revision>
  <cp:lastPrinted>2018-10-05T13:26:53Z</cp:lastPrinted>
  <dcterms:created xsi:type="dcterms:W3CDTF">2016-11-22T12:01:48Z</dcterms:created>
  <dcterms:modified xsi:type="dcterms:W3CDTF">2019-10-07T12:12:42Z</dcterms:modified>
</cp:coreProperties>
</file>