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18"/>
  </p:notesMasterIdLst>
  <p:sldIdLst>
    <p:sldId id="256" r:id="rId3"/>
    <p:sldId id="258" r:id="rId4"/>
    <p:sldId id="259" r:id="rId5"/>
    <p:sldId id="269" r:id="rId6"/>
    <p:sldId id="271" r:id="rId7"/>
    <p:sldId id="265" r:id="rId8"/>
    <p:sldId id="261" r:id="rId9"/>
    <p:sldId id="262" r:id="rId10"/>
    <p:sldId id="263" r:id="rId11"/>
    <p:sldId id="273" r:id="rId12"/>
    <p:sldId id="264" r:id="rId13"/>
    <p:sldId id="270" r:id="rId14"/>
    <p:sldId id="274" r:id="rId15"/>
    <p:sldId id="275" r:id="rId16"/>
    <p:sldId id="276" r:id="rId1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336" autoAdjust="0"/>
  </p:normalViewPr>
  <p:slideViewPr>
    <p:cSldViewPr snapToGrid="0" snapToObjects="1">
      <p:cViewPr varScale="1">
        <p:scale>
          <a:sx n="64" d="100"/>
          <a:sy n="64" d="100"/>
        </p:scale>
        <p:origin x="1575" y="51"/>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5F9272-B7D8-4024-BF10-B89AF886E1F5}" type="doc">
      <dgm:prSet loTypeId="urn:microsoft.com/office/officeart/2005/8/layout/orgChart1" loCatId="hierarchy" qsTypeId="urn:microsoft.com/office/officeart/2005/8/quickstyle/simple1" qsCatId="simple" csTypeId="urn:microsoft.com/office/officeart/2005/8/colors/accent1_2" csCatId="accent1"/>
      <dgm:spPr/>
    </dgm:pt>
    <dgm:pt modelId="{D69949BD-156D-4A2A-9CD3-8D98379F6D6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Trajan Pro"/>
            </a:rPr>
            <a:t>Literacy</a:t>
          </a:r>
        </a:p>
      </dgm:t>
    </dgm:pt>
    <dgm:pt modelId="{77813809-55C0-42D4-A9E9-F3FBC20E86AD}" type="parTrans" cxnId="{ADFDE9B7-55B4-4255-813B-6170A95F6744}">
      <dgm:prSet/>
      <dgm:spPr/>
      <dgm:t>
        <a:bodyPr/>
        <a:lstStyle/>
        <a:p>
          <a:endParaRPr lang="en-US"/>
        </a:p>
      </dgm:t>
    </dgm:pt>
    <dgm:pt modelId="{26FFC0EB-DE56-409A-84C4-67A15718E025}" type="sibTrans" cxnId="{ADFDE9B7-55B4-4255-813B-6170A95F6744}">
      <dgm:prSet/>
      <dgm:spPr/>
      <dgm:t>
        <a:bodyPr/>
        <a:lstStyle/>
        <a:p>
          <a:endParaRPr lang="en-US"/>
        </a:p>
      </dgm:t>
    </dgm:pt>
    <dgm:pt modelId="{5794CA25-251E-42D2-BB96-68EF3C71FD1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9900"/>
              </a:solidFill>
              <a:effectLst/>
              <a:latin typeface="Trajan Pro"/>
            </a:rPr>
            <a:t>Reading</a:t>
          </a:r>
        </a:p>
      </dgm:t>
    </dgm:pt>
    <dgm:pt modelId="{E9DA9106-9DA1-4805-A8D2-839B91EC2A91}" type="parTrans" cxnId="{8E782EF2-9AC2-430B-A371-611DCF5A1DBF}">
      <dgm:prSet/>
      <dgm:spPr/>
      <dgm:t>
        <a:bodyPr/>
        <a:lstStyle/>
        <a:p>
          <a:endParaRPr lang="en-US"/>
        </a:p>
      </dgm:t>
    </dgm:pt>
    <dgm:pt modelId="{C3BBB636-FA7A-47CD-BA1D-26102E03A134}" type="sibTrans" cxnId="{8E782EF2-9AC2-430B-A371-611DCF5A1DBF}">
      <dgm:prSet/>
      <dgm:spPr/>
      <dgm:t>
        <a:bodyPr/>
        <a:lstStyle/>
        <a:p>
          <a:endParaRPr lang="en-US"/>
        </a:p>
      </dgm:t>
    </dgm:pt>
    <dgm:pt modelId="{288246B5-6294-431B-9D0C-F41AA2C8BF7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FF3300"/>
              </a:solidFill>
              <a:effectLst/>
              <a:latin typeface="Trajan Pro"/>
            </a:rPr>
            <a:t>Writing</a:t>
          </a:r>
        </a:p>
      </dgm:t>
    </dgm:pt>
    <dgm:pt modelId="{58176433-248A-494A-A2B9-BC5AADD0EBFA}" type="parTrans" cxnId="{ECBA601A-FA4A-4109-B0ED-F5F696811388}">
      <dgm:prSet/>
      <dgm:spPr/>
      <dgm:t>
        <a:bodyPr/>
        <a:lstStyle/>
        <a:p>
          <a:endParaRPr lang="en-US"/>
        </a:p>
      </dgm:t>
    </dgm:pt>
    <dgm:pt modelId="{76A54006-9E2A-44D1-BEFB-53A61BD442BE}" type="sibTrans" cxnId="{ECBA601A-FA4A-4109-B0ED-F5F696811388}">
      <dgm:prSet/>
      <dgm:spPr/>
      <dgm:t>
        <a:bodyPr/>
        <a:lstStyle/>
        <a:p>
          <a:endParaRPr lang="en-US"/>
        </a:p>
      </dgm:t>
    </dgm:pt>
    <dgm:pt modelId="{39CB0FFE-EF5A-47D8-A876-5986FF7ED68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33CC"/>
              </a:solidFill>
              <a:effectLst/>
              <a:latin typeface="Trajan Pro"/>
            </a:rPr>
            <a:t>Talking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33CC"/>
              </a:solidFill>
              <a:effectLst/>
              <a:latin typeface="Trajan Pro"/>
            </a:rPr>
            <a:t>Listening</a:t>
          </a:r>
        </a:p>
      </dgm:t>
    </dgm:pt>
    <dgm:pt modelId="{65EACFD6-DE94-4A2D-9E0F-EC6FF99E5980}" type="parTrans" cxnId="{72AD0928-C5D7-41CB-84CC-F0CD73244C4E}">
      <dgm:prSet/>
      <dgm:spPr/>
      <dgm:t>
        <a:bodyPr/>
        <a:lstStyle/>
        <a:p>
          <a:endParaRPr lang="en-US"/>
        </a:p>
      </dgm:t>
    </dgm:pt>
    <dgm:pt modelId="{9920FA97-A4BB-479A-B6F5-A212422DBB61}" type="sibTrans" cxnId="{72AD0928-C5D7-41CB-84CC-F0CD73244C4E}">
      <dgm:prSet/>
      <dgm:spPr/>
      <dgm:t>
        <a:bodyPr/>
        <a:lstStyle/>
        <a:p>
          <a:endParaRPr lang="en-US"/>
        </a:p>
      </dgm:t>
    </dgm:pt>
    <dgm:pt modelId="{8889E58F-2B7B-44B6-9570-9278EAF5656B}" type="pres">
      <dgm:prSet presAssocID="{5C5F9272-B7D8-4024-BF10-B89AF886E1F5}" presName="hierChild1" presStyleCnt="0">
        <dgm:presLayoutVars>
          <dgm:orgChart val="1"/>
          <dgm:chPref val="1"/>
          <dgm:dir/>
          <dgm:animOne val="branch"/>
          <dgm:animLvl val="lvl"/>
          <dgm:resizeHandles/>
        </dgm:presLayoutVars>
      </dgm:prSet>
      <dgm:spPr/>
    </dgm:pt>
    <dgm:pt modelId="{2C7C2F93-9FAB-46B4-8B7A-D8EEC2FCFE43}" type="pres">
      <dgm:prSet presAssocID="{D69949BD-156D-4A2A-9CD3-8D98379F6D63}" presName="hierRoot1" presStyleCnt="0">
        <dgm:presLayoutVars>
          <dgm:hierBranch/>
        </dgm:presLayoutVars>
      </dgm:prSet>
      <dgm:spPr/>
    </dgm:pt>
    <dgm:pt modelId="{F84ED09A-28C6-4997-B431-AB420B4FF39B}" type="pres">
      <dgm:prSet presAssocID="{D69949BD-156D-4A2A-9CD3-8D98379F6D63}" presName="rootComposite1" presStyleCnt="0"/>
      <dgm:spPr/>
    </dgm:pt>
    <dgm:pt modelId="{403A6BB2-EA51-421B-AD39-1746EFACA5B4}" type="pres">
      <dgm:prSet presAssocID="{D69949BD-156D-4A2A-9CD3-8D98379F6D63}" presName="rootText1" presStyleLbl="node0" presStyleIdx="0" presStyleCnt="1">
        <dgm:presLayoutVars>
          <dgm:chPref val="3"/>
        </dgm:presLayoutVars>
      </dgm:prSet>
      <dgm:spPr/>
      <dgm:t>
        <a:bodyPr/>
        <a:lstStyle/>
        <a:p>
          <a:endParaRPr lang="en-US"/>
        </a:p>
      </dgm:t>
    </dgm:pt>
    <dgm:pt modelId="{27761967-BB6A-4A09-A95D-A86CA7A549E8}" type="pres">
      <dgm:prSet presAssocID="{D69949BD-156D-4A2A-9CD3-8D98379F6D63}" presName="rootConnector1" presStyleLbl="node1" presStyleIdx="0" presStyleCnt="0"/>
      <dgm:spPr/>
      <dgm:t>
        <a:bodyPr/>
        <a:lstStyle/>
        <a:p>
          <a:endParaRPr lang="en-US"/>
        </a:p>
      </dgm:t>
    </dgm:pt>
    <dgm:pt modelId="{BB5D22FF-EAF1-4B20-8901-DD210C7353B4}" type="pres">
      <dgm:prSet presAssocID="{D69949BD-156D-4A2A-9CD3-8D98379F6D63}" presName="hierChild2" presStyleCnt="0"/>
      <dgm:spPr/>
    </dgm:pt>
    <dgm:pt modelId="{4D3A244B-7B64-4621-B235-94F2D5E8B913}" type="pres">
      <dgm:prSet presAssocID="{E9DA9106-9DA1-4805-A8D2-839B91EC2A91}" presName="Name35" presStyleLbl="parChTrans1D2" presStyleIdx="0" presStyleCnt="3"/>
      <dgm:spPr/>
      <dgm:t>
        <a:bodyPr/>
        <a:lstStyle/>
        <a:p>
          <a:endParaRPr lang="en-US"/>
        </a:p>
      </dgm:t>
    </dgm:pt>
    <dgm:pt modelId="{2B7027BE-C0BE-42A2-8B16-48FF8297E033}" type="pres">
      <dgm:prSet presAssocID="{5794CA25-251E-42D2-BB96-68EF3C71FD1C}" presName="hierRoot2" presStyleCnt="0">
        <dgm:presLayoutVars>
          <dgm:hierBranch/>
        </dgm:presLayoutVars>
      </dgm:prSet>
      <dgm:spPr/>
    </dgm:pt>
    <dgm:pt modelId="{88646106-0CC5-444C-918B-C7D32C983D04}" type="pres">
      <dgm:prSet presAssocID="{5794CA25-251E-42D2-BB96-68EF3C71FD1C}" presName="rootComposite" presStyleCnt="0"/>
      <dgm:spPr/>
    </dgm:pt>
    <dgm:pt modelId="{B14C73ED-AAC7-4512-B5E5-165FB0455F46}" type="pres">
      <dgm:prSet presAssocID="{5794CA25-251E-42D2-BB96-68EF3C71FD1C}" presName="rootText" presStyleLbl="node2" presStyleIdx="0" presStyleCnt="3">
        <dgm:presLayoutVars>
          <dgm:chPref val="3"/>
        </dgm:presLayoutVars>
      </dgm:prSet>
      <dgm:spPr/>
      <dgm:t>
        <a:bodyPr/>
        <a:lstStyle/>
        <a:p>
          <a:endParaRPr lang="en-US"/>
        </a:p>
      </dgm:t>
    </dgm:pt>
    <dgm:pt modelId="{AA9EC1E0-63AF-4884-A8DA-457F0F2E2BAD}" type="pres">
      <dgm:prSet presAssocID="{5794CA25-251E-42D2-BB96-68EF3C71FD1C}" presName="rootConnector" presStyleLbl="node2" presStyleIdx="0" presStyleCnt="3"/>
      <dgm:spPr/>
      <dgm:t>
        <a:bodyPr/>
        <a:lstStyle/>
        <a:p>
          <a:endParaRPr lang="en-US"/>
        </a:p>
      </dgm:t>
    </dgm:pt>
    <dgm:pt modelId="{BE84AC8A-C3A5-403F-9FC1-5D9E1AC7AB09}" type="pres">
      <dgm:prSet presAssocID="{5794CA25-251E-42D2-BB96-68EF3C71FD1C}" presName="hierChild4" presStyleCnt="0"/>
      <dgm:spPr/>
    </dgm:pt>
    <dgm:pt modelId="{C847922E-EA93-4877-B3FD-9D9A0DA47D29}" type="pres">
      <dgm:prSet presAssocID="{5794CA25-251E-42D2-BB96-68EF3C71FD1C}" presName="hierChild5" presStyleCnt="0"/>
      <dgm:spPr/>
    </dgm:pt>
    <dgm:pt modelId="{61C1B83E-0949-48F8-8460-7980C3389311}" type="pres">
      <dgm:prSet presAssocID="{58176433-248A-494A-A2B9-BC5AADD0EBFA}" presName="Name35" presStyleLbl="parChTrans1D2" presStyleIdx="1" presStyleCnt="3"/>
      <dgm:spPr/>
      <dgm:t>
        <a:bodyPr/>
        <a:lstStyle/>
        <a:p>
          <a:endParaRPr lang="en-US"/>
        </a:p>
      </dgm:t>
    </dgm:pt>
    <dgm:pt modelId="{5D4D57E2-9722-4224-BBAA-4DAC17D4EA4C}" type="pres">
      <dgm:prSet presAssocID="{288246B5-6294-431B-9D0C-F41AA2C8BF7F}" presName="hierRoot2" presStyleCnt="0">
        <dgm:presLayoutVars>
          <dgm:hierBranch/>
        </dgm:presLayoutVars>
      </dgm:prSet>
      <dgm:spPr/>
    </dgm:pt>
    <dgm:pt modelId="{77E2EAF4-F61B-46E7-ADAC-C105DF38CA26}" type="pres">
      <dgm:prSet presAssocID="{288246B5-6294-431B-9D0C-F41AA2C8BF7F}" presName="rootComposite" presStyleCnt="0"/>
      <dgm:spPr/>
    </dgm:pt>
    <dgm:pt modelId="{246B39C1-C311-46D6-AB0E-50081D9AB271}" type="pres">
      <dgm:prSet presAssocID="{288246B5-6294-431B-9D0C-F41AA2C8BF7F}" presName="rootText" presStyleLbl="node2" presStyleIdx="1" presStyleCnt="3">
        <dgm:presLayoutVars>
          <dgm:chPref val="3"/>
        </dgm:presLayoutVars>
      </dgm:prSet>
      <dgm:spPr/>
      <dgm:t>
        <a:bodyPr/>
        <a:lstStyle/>
        <a:p>
          <a:endParaRPr lang="en-US"/>
        </a:p>
      </dgm:t>
    </dgm:pt>
    <dgm:pt modelId="{A036A9A1-E3B3-4251-8905-DC057B728C3F}" type="pres">
      <dgm:prSet presAssocID="{288246B5-6294-431B-9D0C-F41AA2C8BF7F}" presName="rootConnector" presStyleLbl="node2" presStyleIdx="1" presStyleCnt="3"/>
      <dgm:spPr/>
      <dgm:t>
        <a:bodyPr/>
        <a:lstStyle/>
        <a:p>
          <a:endParaRPr lang="en-US"/>
        </a:p>
      </dgm:t>
    </dgm:pt>
    <dgm:pt modelId="{0A5B5D86-EFB5-4A6E-A0F3-64465B3A838E}" type="pres">
      <dgm:prSet presAssocID="{288246B5-6294-431B-9D0C-F41AA2C8BF7F}" presName="hierChild4" presStyleCnt="0"/>
      <dgm:spPr/>
    </dgm:pt>
    <dgm:pt modelId="{1E7EEEA9-B20D-41B6-9CAF-EDCDCD9B0E86}" type="pres">
      <dgm:prSet presAssocID="{288246B5-6294-431B-9D0C-F41AA2C8BF7F}" presName="hierChild5" presStyleCnt="0"/>
      <dgm:spPr/>
    </dgm:pt>
    <dgm:pt modelId="{3B44EA45-3128-43A1-9F6F-C2E5149C05A9}" type="pres">
      <dgm:prSet presAssocID="{65EACFD6-DE94-4A2D-9E0F-EC6FF99E5980}" presName="Name35" presStyleLbl="parChTrans1D2" presStyleIdx="2" presStyleCnt="3"/>
      <dgm:spPr/>
      <dgm:t>
        <a:bodyPr/>
        <a:lstStyle/>
        <a:p>
          <a:endParaRPr lang="en-US"/>
        </a:p>
      </dgm:t>
    </dgm:pt>
    <dgm:pt modelId="{FC84CF9F-38B2-4C1E-A2C1-FC464D89BB80}" type="pres">
      <dgm:prSet presAssocID="{39CB0FFE-EF5A-47D8-A876-5986FF7ED686}" presName="hierRoot2" presStyleCnt="0">
        <dgm:presLayoutVars>
          <dgm:hierBranch/>
        </dgm:presLayoutVars>
      </dgm:prSet>
      <dgm:spPr/>
    </dgm:pt>
    <dgm:pt modelId="{50602D1F-6AAF-4092-B00D-179F6BEDA5C0}" type="pres">
      <dgm:prSet presAssocID="{39CB0FFE-EF5A-47D8-A876-5986FF7ED686}" presName="rootComposite" presStyleCnt="0"/>
      <dgm:spPr/>
    </dgm:pt>
    <dgm:pt modelId="{FF4CAB6E-373C-4828-B2B7-E0723DD9350E}" type="pres">
      <dgm:prSet presAssocID="{39CB0FFE-EF5A-47D8-A876-5986FF7ED686}" presName="rootText" presStyleLbl="node2" presStyleIdx="2" presStyleCnt="3">
        <dgm:presLayoutVars>
          <dgm:chPref val="3"/>
        </dgm:presLayoutVars>
      </dgm:prSet>
      <dgm:spPr/>
      <dgm:t>
        <a:bodyPr/>
        <a:lstStyle/>
        <a:p>
          <a:endParaRPr lang="en-US"/>
        </a:p>
      </dgm:t>
    </dgm:pt>
    <dgm:pt modelId="{3FC938CE-3E7B-4A85-862C-596EF948D8E5}" type="pres">
      <dgm:prSet presAssocID="{39CB0FFE-EF5A-47D8-A876-5986FF7ED686}" presName="rootConnector" presStyleLbl="node2" presStyleIdx="2" presStyleCnt="3"/>
      <dgm:spPr/>
      <dgm:t>
        <a:bodyPr/>
        <a:lstStyle/>
        <a:p>
          <a:endParaRPr lang="en-US"/>
        </a:p>
      </dgm:t>
    </dgm:pt>
    <dgm:pt modelId="{05E6C233-364D-4146-BB1B-1D52BE63C095}" type="pres">
      <dgm:prSet presAssocID="{39CB0FFE-EF5A-47D8-A876-5986FF7ED686}" presName="hierChild4" presStyleCnt="0"/>
      <dgm:spPr/>
    </dgm:pt>
    <dgm:pt modelId="{1A5A0630-0246-4AD0-83AC-FD9EB1315542}" type="pres">
      <dgm:prSet presAssocID="{39CB0FFE-EF5A-47D8-A876-5986FF7ED686}" presName="hierChild5" presStyleCnt="0"/>
      <dgm:spPr/>
    </dgm:pt>
    <dgm:pt modelId="{B43042FD-5304-48F6-896A-AAE18B0DAC1E}" type="pres">
      <dgm:prSet presAssocID="{D69949BD-156D-4A2A-9CD3-8D98379F6D63}" presName="hierChild3" presStyleCnt="0"/>
      <dgm:spPr/>
    </dgm:pt>
  </dgm:ptLst>
  <dgm:cxnLst>
    <dgm:cxn modelId="{31B9E670-A3DB-4E66-BD49-F5682A3BB1CF}" type="presOf" srcId="{39CB0FFE-EF5A-47D8-A876-5986FF7ED686}" destId="{FF4CAB6E-373C-4828-B2B7-E0723DD9350E}" srcOrd="0" destOrd="0" presId="urn:microsoft.com/office/officeart/2005/8/layout/orgChart1"/>
    <dgm:cxn modelId="{4B9EA907-A482-479E-BAC3-06EAB9C5D261}" type="presOf" srcId="{D69949BD-156D-4A2A-9CD3-8D98379F6D63}" destId="{403A6BB2-EA51-421B-AD39-1746EFACA5B4}" srcOrd="0" destOrd="0" presId="urn:microsoft.com/office/officeart/2005/8/layout/orgChart1"/>
    <dgm:cxn modelId="{A2A5AE7F-E724-4013-9E02-59F08BB62C62}" type="presOf" srcId="{288246B5-6294-431B-9D0C-F41AA2C8BF7F}" destId="{246B39C1-C311-46D6-AB0E-50081D9AB271}" srcOrd="0" destOrd="0" presId="urn:microsoft.com/office/officeart/2005/8/layout/orgChart1"/>
    <dgm:cxn modelId="{6B5A1519-757F-4479-A10E-4804292D44C0}" type="presOf" srcId="{D69949BD-156D-4A2A-9CD3-8D98379F6D63}" destId="{27761967-BB6A-4A09-A95D-A86CA7A549E8}" srcOrd="1" destOrd="0" presId="urn:microsoft.com/office/officeart/2005/8/layout/orgChart1"/>
    <dgm:cxn modelId="{8E782EF2-9AC2-430B-A371-611DCF5A1DBF}" srcId="{D69949BD-156D-4A2A-9CD3-8D98379F6D63}" destId="{5794CA25-251E-42D2-BB96-68EF3C71FD1C}" srcOrd="0" destOrd="0" parTransId="{E9DA9106-9DA1-4805-A8D2-839B91EC2A91}" sibTransId="{C3BBB636-FA7A-47CD-BA1D-26102E03A134}"/>
    <dgm:cxn modelId="{E1CC020D-D409-431A-BB91-E3BC2E542DC0}" type="presOf" srcId="{65EACFD6-DE94-4A2D-9E0F-EC6FF99E5980}" destId="{3B44EA45-3128-43A1-9F6F-C2E5149C05A9}" srcOrd="0" destOrd="0" presId="urn:microsoft.com/office/officeart/2005/8/layout/orgChart1"/>
    <dgm:cxn modelId="{72AD0928-C5D7-41CB-84CC-F0CD73244C4E}" srcId="{D69949BD-156D-4A2A-9CD3-8D98379F6D63}" destId="{39CB0FFE-EF5A-47D8-A876-5986FF7ED686}" srcOrd="2" destOrd="0" parTransId="{65EACFD6-DE94-4A2D-9E0F-EC6FF99E5980}" sibTransId="{9920FA97-A4BB-479A-B6F5-A212422DBB61}"/>
    <dgm:cxn modelId="{A295E338-D4A9-4513-B29A-C764DBE66BDC}" type="presOf" srcId="{5794CA25-251E-42D2-BB96-68EF3C71FD1C}" destId="{B14C73ED-AAC7-4512-B5E5-165FB0455F46}" srcOrd="0" destOrd="0" presId="urn:microsoft.com/office/officeart/2005/8/layout/orgChart1"/>
    <dgm:cxn modelId="{ECBA601A-FA4A-4109-B0ED-F5F696811388}" srcId="{D69949BD-156D-4A2A-9CD3-8D98379F6D63}" destId="{288246B5-6294-431B-9D0C-F41AA2C8BF7F}" srcOrd="1" destOrd="0" parTransId="{58176433-248A-494A-A2B9-BC5AADD0EBFA}" sibTransId="{76A54006-9E2A-44D1-BEFB-53A61BD442BE}"/>
    <dgm:cxn modelId="{9EADE71A-6F98-424E-87C8-B359CF45F726}" type="presOf" srcId="{5C5F9272-B7D8-4024-BF10-B89AF886E1F5}" destId="{8889E58F-2B7B-44B6-9570-9278EAF5656B}" srcOrd="0" destOrd="0" presId="urn:microsoft.com/office/officeart/2005/8/layout/orgChart1"/>
    <dgm:cxn modelId="{598D3616-A1DC-4806-8219-4BED7AF093EA}" type="presOf" srcId="{58176433-248A-494A-A2B9-BC5AADD0EBFA}" destId="{61C1B83E-0949-48F8-8460-7980C3389311}" srcOrd="0" destOrd="0" presId="urn:microsoft.com/office/officeart/2005/8/layout/orgChart1"/>
    <dgm:cxn modelId="{BE03B687-6733-4FEC-A9EB-79ACB5728886}" type="presOf" srcId="{5794CA25-251E-42D2-BB96-68EF3C71FD1C}" destId="{AA9EC1E0-63AF-4884-A8DA-457F0F2E2BAD}" srcOrd="1" destOrd="0" presId="urn:microsoft.com/office/officeart/2005/8/layout/orgChart1"/>
    <dgm:cxn modelId="{5CF19CCB-590B-4541-9C91-D86D6F349916}" type="presOf" srcId="{E9DA9106-9DA1-4805-A8D2-839B91EC2A91}" destId="{4D3A244B-7B64-4621-B235-94F2D5E8B913}" srcOrd="0" destOrd="0" presId="urn:microsoft.com/office/officeart/2005/8/layout/orgChart1"/>
    <dgm:cxn modelId="{ADFDE9B7-55B4-4255-813B-6170A95F6744}" srcId="{5C5F9272-B7D8-4024-BF10-B89AF886E1F5}" destId="{D69949BD-156D-4A2A-9CD3-8D98379F6D63}" srcOrd="0" destOrd="0" parTransId="{77813809-55C0-42D4-A9E9-F3FBC20E86AD}" sibTransId="{26FFC0EB-DE56-409A-84C4-67A15718E025}"/>
    <dgm:cxn modelId="{E0821AC8-E589-4CED-BA9F-5D203C23223E}" type="presOf" srcId="{288246B5-6294-431B-9D0C-F41AA2C8BF7F}" destId="{A036A9A1-E3B3-4251-8905-DC057B728C3F}" srcOrd="1" destOrd="0" presId="urn:microsoft.com/office/officeart/2005/8/layout/orgChart1"/>
    <dgm:cxn modelId="{732258E2-D528-4286-87D6-BE65220BD65B}" type="presOf" srcId="{39CB0FFE-EF5A-47D8-A876-5986FF7ED686}" destId="{3FC938CE-3E7B-4A85-862C-596EF948D8E5}" srcOrd="1" destOrd="0" presId="urn:microsoft.com/office/officeart/2005/8/layout/orgChart1"/>
    <dgm:cxn modelId="{B42CC478-BA0B-48C6-B807-FADD11E06D8F}" type="presParOf" srcId="{8889E58F-2B7B-44B6-9570-9278EAF5656B}" destId="{2C7C2F93-9FAB-46B4-8B7A-D8EEC2FCFE43}" srcOrd="0" destOrd="0" presId="urn:microsoft.com/office/officeart/2005/8/layout/orgChart1"/>
    <dgm:cxn modelId="{16FA6936-9E39-4556-81A8-CB2926AB0BA3}" type="presParOf" srcId="{2C7C2F93-9FAB-46B4-8B7A-D8EEC2FCFE43}" destId="{F84ED09A-28C6-4997-B431-AB420B4FF39B}" srcOrd="0" destOrd="0" presId="urn:microsoft.com/office/officeart/2005/8/layout/orgChart1"/>
    <dgm:cxn modelId="{E8934D77-0F46-479B-B070-529B22EE5C58}" type="presParOf" srcId="{F84ED09A-28C6-4997-B431-AB420B4FF39B}" destId="{403A6BB2-EA51-421B-AD39-1746EFACA5B4}" srcOrd="0" destOrd="0" presId="urn:microsoft.com/office/officeart/2005/8/layout/orgChart1"/>
    <dgm:cxn modelId="{977E884D-938F-4AA5-88CE-9BAEE4F563EF}" type="presParOf" srcId="{F84ED09A-28C6-4997-B431-AB420B4FF39B}" destId="{27761967-BB6A-4A09-A95D-A86CA7A549E8}" srcOrd="1" destOrd="0" presId="urn:microsoft.com/office/officeart/2005/8/layout/orgChart1"/>
    <dgm:cxn modelId="{47A43892-38D0-41E0-8FCE-D5BD93DF73C3}" type="presParOf" srcId="{2C7C2F93-9FAB-46B4-8B7A-D8EEC2FCFE43}" destId="{BB5D22FF-EAF1-4B20-8901-DD210C7353B4}" srcOrd="1" destOrd="0" presId="urn:microsoft.com/office/officeart/2005/8/layout/orgChart1"/>
    <dgm:cxn modelId="{E0BA5A46-7FBD-4545-83ED-4E5D029EB17E}" type="presParOf" srcId="{BB5D22FF-EAF1-4B20-8901-DD210C7353B4}" destId="{4D3A244B-7B64-4621-B235-94F2D5E8B913}" srcOrd="0" destOrd="0" presId="urn:microsoft.com/office/officeart/2005/8/layout/orgChart1"/>
    <dgm:cxn modelId="{819A6AF9-DC57-4123-B3C4-301619495B0A}" type="presParOf" srcId="{BB5D22FF-EAF1-4B20-8901-DD210C7353B4}" destId="{2B7027BE-C0BE-42A2-8B16-48FF8297E033}" srcOrd="1" destOrd="0" presId="urn:microsoft.com/office/officeart/2005/8/layout/orgChart1"/>
    <dgm:cxn modelId="{08110925-0B05-4E8B-AE5D-129D0182E476}" type="presParOf" srcId="{2B7027BE-C0BE-42A2-8B16-48FF8297E033}" destId="{88646106-0CC5-444C-918B-C7D32C983D04}" srcOrd="0" destOrd="0" presId="urn:microsoft.com/office/officeart/2005/8/layout/orgChart1"/>
    <dgm:cxn modelId="{EEF7B358-E591-4833-9391-9657B2CB6236}" type="presParOf" srcId="{88646106-0CC5-444C-918B-C7D32C983D04}" destId="{B14C73ED-AAC7-4512-B5E5-165FB0455F46}" srcOrd="0" destOrd="0" presId="urn:microsoft.com/office/officeart/2005/8/layout/orgChart1"/>
    <dgm:cxn modelId="{4ECC743A-EAFF-4EA8-9220-8849B9E15A34}" type="presParOf" srcId="{88646106-0CC5-444C-918B-C7D32C983D04}" destId="{AA9EC1E0-63AF-4884-A8DA-457F0F2E2BAD}" srcOrd="1" destOrd="0" presId="urn:microsoft.com/office/officeart/2005/8/layout/orgChart1"/>
    <dgm:cxn modelId="{B8D730A4-F1AA-4497-A26B-DEFE90B59769}" type="presParOf" srcId="{2B7027BE-C0BE-42A2-8B16-48FF8297E033}" destId="{BE84AC8A-C3A5-403F-9FC1-5D9E1AC7AB09}" srcOrd="1" destOrd="0" presId="urn:microsoft.com/office/officeart/2005/8/layout/orgChart1"/>
    <dgm:cxn modelId="{967D1FCB-5600-4BAB-8E80-82B1A508A99C}" type="presParOf" srcId="{2B7027BE-C0BE-42A2-8B16-48FF8297E033}" destId="{C847922E-EA93-4877-B3FD-9D9A0DA47D29}" srcOrd="2" destOrd="0" presId="urn:microsoft.com/office/officeart/2005/8/layout/orgChart1"/>
    <dgm:cxn modelId="{0F3026AE-5DB3-4FF0-973C-8EBCEA547103}" type="presParOf" srcId="{BB5D22FF-EAF1-4B20-8901-DD210C7353B4}" destId="{61C1B83E-0949-48F8-8460-7980C3389311}" srcOrd="2" destOrd="0" presId="urn:microsoft.com/office/officeart/2005/8/layout/orgChart1"/>
    <dgm:cxn modelId="{A79CA18B-A212-46B7-81AD-78C2DC286908}" type="presParOf" srcId="{BB5D22FF-EAF1-4B20-8901-DD210C7353B4}" destId="{5D4D57E2-9722-4224-BBAA-4DAC17D4EA4C}" srcOrd="3" destOrd="0" presId="urn:microsoft.com/office/officeart/2005/8/layout/orgChart1"/>
    <dgm:cxn modelId="{1239AD21-6632-4C42-AB0E-A90008D384F7}" type="presParOf" srcId="{5D4D57E2-9722-4224-BBAA-4DAC17D4EA4C}" destId="{77E2EAF4-F61B-46E7-ADAC-C105DF38CA26}" srcOrd="0" destOrd="0" presId="urn:microsoft.com/office/officeart/2005/8/layout/orgChart1"/>
    <dgm:cxn modelId="{4E62905C-3F8E-47FE-9CB1-BAEC0A74BDCD}" type="presParOf" srcId="{77E2EAF4-F61B-46E7-ADAC-C105DF38CA26}" destId="{246B39C1-C311-46D6-AB0E-50081D9AB271}" srcOrd="0" destOrd="0" presId="urn:microsoft.com/office/officeart/2005/8/layout/orgChart1"/>
    <dgm:cxn modelId="{9368990D-72CD-4582-B88F-941F4548B237}" type="presParOf" srcId="{77E2EAF4-F61B-46E7-ADAC-C105DF38CA26}" destId="{A036A9A1-E3B3-4251-8905-DC057B728C3F}" srcOrd="1" destOrd="0" presId="urn:microsoft.com/office/officeart/2005/8/layout/orgChart1"/>
    <dgm:cxn modelId="{CA1B4314-9EDB-489F-BBBC-FFC098F9FB93}" type="presParOf" srcId="{5D4D57E2-9722-4224-BBAA-4DAC17D4EA4C}" destId="{0A5B5D86-EFB5-4A6E-A0F3-64465B3A838E}" srcOrd="1" destOrd="0" presId="urn:microsoft.com/office/officeart/2005/8/layout/orgChart1"/>
    <dgm:cxn modelId="{F3F9F37B-1E9D-4C4A-A058-23CA57E12F8D}" type="presParOf" srcId="{5D4D57E2-9722-4224-BBAA-4DAC17D4EA4C}" destId="{1E7EEEA9-B20D-41B6-9CAF-EDCDCD9B0E86}" srcOrd="2" destOrd="0" presId="urn:microsoft.com/office/officeart/2005/8/layout/orgChart1"/>
    <dgm:cxn modelId="{132D134C-45DE-45EB-B8C5-D0931131E0A8}" type="presParOf" srcId="{BB5D22FF-EAF1-4B20-8901-DD210C7353B4}" destId="{3B44EA45-3128-43A1-9F6F-C2E5149C05A9}" srcOrd="4" destOrd="0" presId="urn:microsoft.com/office/officeart/2005/8/layout/orgChart1"/>
    <dgm:cxn modelId="{8B681065-3EA0-4037-AC42-1C0DD5C41A53}" type="presParOf" srcId="{BB5D22FF-EAF1-4B20-8901-DD210C7353B4}" destId="{FC84CF9F-38B2-4C1E-A2C1-FC464D89BB80}" srcOrd="5" destOrd="0" presId="urn:microsoft.com/office/officeart/2005/8/layout/orgChart1"/>
    <dgm:cxn modelId="{675C771F-5A7F-4879-8E12-A855E27672A9}" type="presParOf" srcId="{FC84CF9F-38B2-4C1E-A2C1-FC464D89BB80}" destId="{50602D1F-6AAF-4092-B00D-179F6BEDA5C0}" srcOrd="0" destOrd="0" presId="urn:microsoft.com/office/officeart/2005/8/layout/orgChart1"/>
    <dgm:cxn modelId="{E207CE09-0F67-4774-A44C-F2466BDA6A2F}" type="presParOf" srcId="{50602D1F-6AAF-4092-B00D-179F6BEDA5C0}" destId="{FF4CAB6E-373C-4828-B2B7-E0723DD9350E}" srcOrd="0" destOrd="0" presId="urn:microsoft.com/office/officeart/2005/8/layout/orgChart1"/>
    <dgm:cxn modelId="{0BCEDB18-16B1-4CB8-BA6B-1D2709B00CF0}" type="presParOf" srcId="{50602D1F-6AAF-4092-B00D-179F6BEDA5C0}" destId="{3FC938CE-3E7B-4A85-862C-596EF948D8E5}" srcOrd="1" destOrd="0" presId="urn:microsoft.com/office/officeart/2005/8/layout/orgChart1"/>
    <dgm:cxn modelId="{FB75B897-5D0B-4067-953A-757078C2EE1F}" type="presParOf" srcId="{FC84CF9F-38B2-4C1E-A2C1-FC464D89BB80}" destId="{05E6C233-364D-4146-BB1B-1D52BE63C095}" srcOrd="1" destOrd="0" presId="urn:microsoft.com/office/officeart/2005/8/layout/orgChart1"/>
    <dgm:cxn modelId="{E36B25CF-CB8B-48C0-BC3B-3C3BE5722C67}" type="presParOf" srcId="{FC84CF9F-38B2-4C1E-A2C1-FC464D89BB80}" destId="{1A5A0630-0246-4AD0-83AC-FD9EB1315542}" srcOrd="2" destOrd="0" presId="urn:microsoft.com/office/officeart/2005/8/layout/orgChart1"/>
    <dgm:cxn modelId="{A9191CA6-CAB5-429F-B1F4-EA50947096E1}" type="presParOf" srcId="{2C7C2F93-9FAB-46B4-8B7A-D8EEC2FCFE43}" destId="{B43042FD-5304-48F6-896A-AAE18B0DAC1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4EA45-3128-43A1-9F6F-C2E5149C05A9}">
      <dsp:nvSpPr>
        <dsp:cNvPr id="0" name=""/>
        <dsp:cNvSpPr/>
      </dsp:nvSpPr>
      <dsp:spPr>
        <a:xfrm>
          <a:off x="3224696" y="1465644"/>
          <a:ext cx="2281496" cy="395962"/>
        </a:xfrm>
        <a:custGeom>
          <a:avLst/>
          <a:gdLst/>
          <a:ahLst/>
          <a:cxnLst/>
          <a:rect l="0" t="0" r="0" b="0"/>
          <a:pathLst>
            <a:path>
              <a:moveTo>
                <a:pt x="0" y="0"/>
              </a:moveTo>
              <a:lnTo>
                <a:pt x="0" y="197981"/>
              </a:lnTo>
              <a:lnTo>
                <a:pt x="2281496" y="197981"/>
              </a:lnTo>
              <a:lnTo>
                <a:pt x="2281496" y="3959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C1B83E-0949-48F8-8460-7980C3389311}">
      <dsp:nvSpPr>
        <dsp:cNvPr id="0" name=""/>
        <dsp:cNvSpPr/>
      </dsp:nvSpPr>
      <dsp:spPr>
        <a:xfrm>
          <a:off x="3178976" y="1465644"/>
          <a:ext cx="91440" cy="395962"/>
        </a:xfrm>
        <a:custGeom>
          <a:avLst/>
          <a:gdLst/>
          <a:ahLst/>
          <a:cxnLst/>
          <a:rect l="0" t="0" r="0" b="0"/>
          <a:pathLst>
            <a:path>
              <a:moveTo>
                <a:pt x="45720" y="0"/>
              </a:moveTo>
              <a:lnTo>
                <a:pt x="45720" y="3959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3A244B-7B64-4621-B235-94F2D5E8B913}">
      <dsp:nvSpPr>
        <dsp:cNvPr id="0" name=""/>
        <dsp:cNvSpPr/>
      </dsp:nvSpPr>
      <dsp:spPr>
        <a:xfrm>
          <a:off x="943200" y="1465644"/>
          <a:ext cx="2281496" cy="395962"/>
        </a:xfrm>
        <a:custGeom>
          <a:avLst/>
          <a:gdLst/>
          <a:ahLst/>
          <a:cxnLst/>
          <a:rect l="0" t="0" r="0" b="0"/>
          <a:pathLst>
            <a:path>
              <a:moveTo>
                <a:pt x="2281496" y="0"/>
              </a:moveTo>
              <a:lnTo>
                <a:pt x="2281496" y="197981"/>
              </a:lnTo>
              <a:lnTo>
                <a:pt x="0" y="197981"/>
              </a:lnTo>
              <a:lnTo>
                <a:pt x="0" y="3959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3A6BB2-EA51-421B-AD39-1746EFACA5B4}">
      <dsp:nvSpPr>
        <dsp:cNvPr id="0" name=""/>
        <dsp:cNvSpPr/>
      </dsp:nvSpPr>
      <dsp:spPr>
        <a:xfrm>
          <a:off x="2281929" y="522877"/>
          <a:ext cx="1885534" cy="9427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900" b="1" i="0" u="none" strike="noStrike" kern="1200" cap="none" normalizeH="0" baseline="0" dirty="0">
              <a:ln>
                <a:noFill/>
              </a:ln>
              <a:solidFill>
                <a:schemeClr val="tx1"/>
              </a:solidFill>
              <a:effectLst/>
              <a:latin typeface="Trajan Pro"/>
            </a:rPr>
            <a:t>Literacy</a:t>
          </a:r>
        </a:p>
      </dsp:txBody>
      <dsp:txXfrm>
        <a:off x="2281929" y="522877"/>
        <a:ext cx="1885534" cy="942767"/>
      </dsp:txXfrm>
    </dsp:sp>
    <dsp:sp modelId="{B14C73ED-AAC7-4512-B5E5-165FB0455F46}">
      <dsp:nvSpPr>
        <dsp:cNvPr id="0" name=""/>
        <dsp:cNvSpPr/>
      </dsp:nvSpPr>
      <dsp:spPr>
        <a:xfrm>
          <a:off x="433" y="1861607"/>
          <a:ext cx="1885534" cy="9427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900" b="1" i="0" u="none" strike="noStrike" kern="1200" cap="none" normalizeH="0" baseline="0" dirty="0">
              <a:ln>
                <a:noFill/>
              </a:ln>
              <a:solidFill>
                <a:srgbClr val="009900"/>
              </a:solidFill>
              <a:effectLst/>
              <a:latin typeface="Trajan Pro"/>
            </a:rPr>
            <a:t>Reading</a:t>
          </a:r>
        </a:p>
      </dsp:txBody>
      <dsp:txXfrm>
        <a:off x="433" y="1861607"/>
        <a:ext cx="1885534" cy="942767"/>
      </dsp:txXfrm>
    </dsp:sp>
    <dsp:sp modelId="{246B39C1-C311-46D6-AB0E-50081D9AB271}">
      <dsp:nvSpPr>
        <dsp:cNvPr id="0" name=""/>
        <dsp:cNvSpPr/>
      </dsp:nvSpPr>
      <dsp:spPr>
        <a:xfrm>
          <a:off x="2281929" y="1861607"/>
          <a:ext cx="1885534" cy="9427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900" b="1" i="0" u="none" strike="noStrike" kern="1200" cap="none" normalizeH="0" baseline="0" dirty="0">
              <a:ln>
                <a:noFill/>
              </a:ln>
              <a:solidFill>
                <a:srgbClr val="FF3300"/>
              </a:solidFill>
              <a:effectLst/>
              <a:latin typeface="Trajan Pro"/>
            </a:rPr>
            <a:t>Writing</a:t>
          </a:r>
        </a:p>
      </dsp:txBody>
      <dsp:txXfrm>
        <a:off x="2281929" y="1861607"/>
        <a:ext cx="1885534" cy="942767"/>
      </dsp:txXfrm>
    </dsp:sp>
    <dsp:sp modelId="{FF4CAB6E-373C-4828-B2B7-E0723DD9350E}">
      <dsp:nvSpPr>
        <dsp:cNvPr id="0" name=""/>
        <dsp:cNvSpPr/>
      </dsp:nvSpPr>
      <dsp:spPr>
        <a:xfrm>
          <a:off x="4563425" y="1861607"/>
          <a:ext cx="1885534" cy="9427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900" b="1" i="0" u="none" strike="noStrike" kern="1200" cap="none" normalizeH="0" baseline="0" dirty="0">
              <a:ln>
                <a:noFill/>
              </a:ln>
              <a:solidFill>
                <a:srgbClr val="0033CC"/>
              </a:solidFill>
              <a:effectLst/>
              <a:latin typeface="Trajan Pro"/>
            </a:rPr>
            <a:t>Talking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900" b="1" i="0" u="none" strike="noStrike" kern="1200" cap="none" normalizeH="0" baseline="0" dirty="0">
              <a:ln>
                <a:noFill/>
              </a:ln>
              <a:solidFill>
                <a:srgbClr val="0033CC"/>
              </a:solidFill>
              <a:effectLst/>
              <a:latin typeface="Trajan Pro"/>
            </a:rPr>
            <a:t>Listening</a:t>
          </a:r>
        </a:p>
      </dsp:txBody>
      <dsp:txXfrm>
        <a:off x="4563425" y="1861607"/>
        <a:ext cx="1885534" cy="94276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CCD9A8F-B8D6-4F1F-A040-F3E833CF589F}" type="datetimeFigureOut">
              <a:rPr lang="en-GB" smtClean="0"/>
              <a:t>20/10/2025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2121987-2784-4BF6-A425-A8335E7C943B}" type="slidenum">
              <a:rPr lang="en-GB" smtClean="0"/>
              <a:t>‹#›</a:t>
            </a:fld>
            <a:endParaRPr lang="en-GB"/>
          </a:p>
        </p:txBody>
      </p:sp>
    </p:spTree>
    <p:extLst>
      <p:ext uri="{BB962C8B-B14F-4D97-AF65-F5344CB8AC3E}">
        <p14:creationId xmlns:p14="http://schemas.microsoft.com/office/powerpoint/2010/main" val="280349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a:solidFill>
                  <a:srgbClr val="000000"/>
                </a:solidFill>
              </a:rPr>
              <a:t>Good morning everyone and welcome to the P7 Curriculum Talk.  This morning our intention is to give you an overview of P7 and how we can work together to provide a happy and worthwhile year in school for your children.</a:t>
            </a:r>
          </a:p>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1</a:t>
            </a:fld>
            <a:endParaRPr lang="en-GB"/>
          </a:p>
        </p:txBody>
      </p:sp>
    </p:spTree>
    <p:extLst>
      <p:ext uri="{BB962C8B-B14F-4D97-AF65-F5344CB8AC3E}">
        <p14:creationId xmlns:p14="http://schemas.microsoft.com/office/powerpoint/2010/main" val="2445243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These skills are life-long skills that we focus on and develop in a cross-curricular way through group work and problem solving activities.</a:t>
            </a:r>
          </a:p>
          <a:p>
            <a:pPr eaLnBrk="1" hangingPunct="1"/>
            <a:r>
              <a:rPr lang="en-GB" altLang="en-US" dirty="0"/>
              <a:t>Children are guided through how to approach, structure and work through an activity including how to solve any problems that may arise, including differences of opinions within the group</a:t>
            </a:r>
          </a:p>
          <a:p>
            <a:pPr eaLnBrk="1" hangingPunct="1"/>
            <a:r>
              <a:rPr lang="en-GB" altLang="en-US" dirty="0"/>
              <a:t>Within group work the children perform different roles such as manager, recorder, reporter.  Each role develops a specific skill and the children rotate around these roles in order to try each one.</a:t>
            </a:r>
          </a:p>
          <a:p>
            <a:pPr eaLnBrk="1" hangingPunct="1"/>
            <a:r>
              <a:rPr lang="en-GB" altLang="en-US" dirty="0"/>
              <a:t>We give them the opportunity to self and peer assess which</a:t>
            </a:r>
            <a:r>
              <a:rPr lang="en-GB" altLang="en-US" baseline="0" dirty="0"/>
              <a:t> also helps to develop and improve these skills.</a:t>
            </a:r>
            <a:endParaRPr lang="en-GB" altLang="en-US" dirty="0"/>
          </a:p>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2</a:t>
            </a:fld>
            <a:endParaRPr lang="en-GB"/>
          </a:p>
        </p:txBody>
      </p:sp>
    </p:spTree>
    <p:extLst>
      <p:ext uri="{BB962C8B-B14F-4D97-AF65-F5344CB8AC3E}">
        <p14:creationId xmlns:p14="http://schemas.microsoft.com/office/powerpoint/2010/main" val="3053384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a:solidFill>
                <a:srgbClr val="000000"/>
              </a:solidFill>
            </a:endParaRPr>
          </a:p>
        </p:txBody>
      </p:sp>
      <p:sp>
        <p:nvSpPr>
          <p:cNvPr id="4" name="Slide Number Placeholder 3"/>
          <p:cNvSpPr>
            <a:spLocks noGrp="1"/>
          </p:cNvSpPr>
          <p:nvPr>
            <p:ph type="sldNum" sz="quarter" idx="10"/>
          </p:nvPr>
        </p:nvSpPr>
        <p:spPr/>
        <p:txBody>
          <a:bodyPr/>
          <a:lstStyle/>
          <a:p>
            <a:fld id="{72121987-2784-4BF6-A425-A8335E7C943B}" type="slidenum">
              <a:rPr lang="en-GB" smtClean="0"/>
              <a:t>3</a:t>
            </a:fld>
            <a:endParaRPr lang="en-GB"/>
          </a:p>
        </p:txBody>
      </p:sp>
    </p:spTree>
    <p:extLst>
      <p:ext uri="{BB962C8B-B14F-4D97-AF65-F5344CB8AC3E}">
        <p14:creationId xmlns:p14="http://schemas.microsoft.com/office/powerpoint/2010/main" val="2963268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solidFill>
                  <a:srgbClr val="000000"/>
                </a:solidFill>
              </a:rPr>
              <a:t>In Numeracy the strands are number, measures, shape and space, handling data and problem solving where we apply the</a:t>
            </a:r>
            <a:r>
              <a:rPr lang="en-GB" altLang="en-US" baseline="0" dirty="0">
                <a:solidFill>
                  <a:srgbClr val="000000"/>
                </a:solidFill>
              </a:rPr>
              <a:t> skills that we have learned</a:t>
            </a:r>
            <a:r>
              <a:rPr lang="en-GB" altLang="en-US" dirty="0">
                <a:solidFill>
                  <a:srgbClr val="000000"/>
                </a:solidFill>
              </a:rPr>
              <a:t>.  </a:t>
            </a:r>
          </a:p>
          <a:p>
            <a:pPr eaLnBrk="1" hangingPunct="1">
              <a:spcBef>
                <a:spcPct val="0"/>
              </a:spcBef>
            </a:pPr>
            <a:r>
              <a:rPr lang="en-GB" altLang="en-US" dirty="0">
                <a:solidFill>
                  <a:srgbClr val="000000"/>
                </a:solidFill>
              </a:rPr>
              <a:t>In P7 a rapid recall of facts are important.  Times tables are essential.</a:t>
            </a:r>
            <a:r>
              <a:rPr lang="en-GB" altLang="en-US" baseline="0" dirty="0">
                <a:solidFill>
                  <a:srgbClr val="000000"/>
                </a:solidFill>
              </a:rPr>
              <a:t>  </a:t>
            </a:r>
            <a:r>
              <a:rPr lang="en-GB" altLang="en-US" dirty="0">
                <a:solidFill>
                  <a:srgbClr val="000000"/>
                </a:solidFill>
              </a:rPr>
              <a:t>Speed is key.</a:t>
            </a:r>
          </a:p>
          <a:p>
            <a:pPr eaLnBrk="1" hangingPunct="1">
              <a:spcBef>
                <a:spcPct val="0"/>
              </a:spcBef>
            </a:pPr>
            <a:r>
              <a:rPr lang="en-GB" altLang="en-US" dirty="0">
                <a:solidFill>
                  <a:srgbClr val="000000"/>
                </a:solidFill>
              </a:rPr>
              <a:t>Mental maths is an opportunity to show and explain the different strategies used to solve a problem or work out a calculation –  we have 10 strategies that we apply</a:t>
            </a:r>
            <a:r>
              <a:rPr lang="en-GB" altLang="en-US" baseline="0" dirty="0">
                <a:solidFill>
                  <a:srgbClr val="000000"/>
                </a:solidFill>
              </a:rPr>
              <a:t> to help find the solution.</a:t>
            </a:r>
          </a:p>
          <a:p>
            <a:pPr eaLnBrk="1" hangingPunct="1">
              <a:spcBef>
                <a:spcPct val="0"/>
              </a:spcBef>
            </a:pPr>
            <a:r>
              <a:rPr lang="en-GB" altLang="en-US" dirty="0">
                <a:solidFill>
                  <a:srgbClr val="000000"/>
                </a:solidFill>
              </a:rPr>
              <a:t>Getting the right answer is great, but being able to explain how you got that answer and knowing another way to do it is even better. We have a new numeracy resource called Doodle Maths, which we will us in class and set for homework. </a:t>
            </a:r>
          </a:p>
          <a:p>
            <a:pPr eaLnBrk="1" hangingPunct="1">
              <a:spcBef>
                <a:spcPct val="0"/>
              </a:spcBef>
            </a:pPr>
            <a:r>
              <a:rPr lang="en-GB" altLang="en-US" dirty="0">
                <a:solidFill>
                  <a:srgbClr val="000000"/>
                </a:solidFill>
              </a:rPr>
              <a:t>During the mental maths homework it is important to talk about strategies.  The children are used to doing this in school.  If you solve a problem in a different way to them – share it and vice versa.</a:t>
            </a:r>
          </a:p>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4</a:t>
            </a:fld>
            <a:endParaRPr lang="en-GB"/>
          </a:p>
        </p:txBody>
      </p:sp>
    </p:spTree>
    <p:extLst>
      <p:ext uri="{BB962C8B-B14F-4D97-AF65-F5344CB8AC3E}">
        <p14:creationId xmlns:p14="http://schemas.microsoft.com/office/powerpoint/2010/main" val="39025436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5</a:t>
            </a:fld>
            <a:endParaRPr lang="en-GB"/>
          </a:p>
        </p:txBody>
      </p:sp>
    </p:spTree>
    <p:extLst>
      <p:ext uri="{BB962C8B-B14F-4D97-AF65-F5344CB8AC3E}">
        <p14:creationId xmlns:p14="http://schemas.microsoft.com/office/powerpoint/2010/main" val="3025080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t>Home reading is recorded each day as part of homework. Children should be encouraged to read widely – fiction, non-fiction, comics, magazines,</a:t>
            </a:r>
            <a:r>
              <a:rPr lang="en-GB" altLang="en-US" baseline="0" dirty="0"/>
              <a:t> sports section of newspaper – things that spark an interest</a:t>
            </a:r>
            <a:r>
              <a:rPr lang="en-GB" altLang="en-US" dirty="0"/>
              <a:t> –encourage use of public and class library. </a:t>
            </a:r>
          </a:p>
          <a:p>
            <a:pPr eaLnBrk="1" hangingPunct="1">
              <a:spcBef>
                <a:spcPct val="0"/>
              </a:spcBef>
            </a:pPr>
            <a:r>
              <a:rPr lang="en-GB" altLang="en-US" dirty="0"/>
              <a:t>Reading groups and abilities are determined by</a:t>
            </a:r>
            <a:r>
              <a:rPr lang="en-GB" altLang="en-US" baseline="0" dirty="0"/>
              <a:t> teacher assessment, including the standardised STAR test and explicit skills lists. Groups </a:t>
            </a:r>
            <a:r>
              <a:rPr lang="en-GB" altLang="en-US" dirty="0"/>
              <a:t>are fluid and will</a:t>
            </a:r>
            <a:r>
              <a:rPr lang="en-GB" altLang="en-US" baseline="0" dirty="0"/>
              <a:t> change throughout the year possibly a number of times.</a:t>
            </a:r>
            <a:endParaRPr lang="en-GB" altLang="en-US" dirty="0"/>
          </a:p>
          <a:p>
            <a:pPr eaLnBrk="1" hangingPunct="1">
              <a:spcBef>
                <a:spcPct val="0"/>
              </a:spcBef>
            </a:pPr>
            <a:r>
              <a:rPr lang="en-GB" altLang="en-US" dirty="0"/>
              <a:t>The children develop their comprehension skills through questioning about what they have read.  At this stage remember to ask questions which require them to read between the lines. Remember to ask literal questions – find the obvious!</a:t>
            </a:r>
          </a:p>
          <a:p>
            <a:pPr eaLnBrk="1" hangingPunct="1">
              <a:spcBef>
                <a:spcPct val="0"/>
              </a:spcBef>
            </a:pPr>
            <a:r>
              <a:rPr lang="en-GB" altLang="en-US" dirty="0">
                <a:solidFill>
                  <a:srgbClr val="000000"/>
                </a:solidFill>
              </a:rPr>
              <a:t>Accelerated Reader is a fantastic resource that we have in the school, it is a great motivator to encourage reading at all levels.  It allows us to set achievable targets,</a:t>
            </a:r>
            <a:r>
              <a:rPr lang="en-GB" altLang="en-US" baseline="0" dirty="0">
                <a:solidFill>
                  <a:srgbClr val="000000"/>
                </a:solidFill>
              </a:rPr>
              <a:t> whilst giving children specific skills to develop and improve their reading. I would encourage you to engage with AR through Home Connect, where you receive an email every time your child quizzes. You can then support your child accordingly.</a:t>
            </a:r>
            <a:endParaRPr lang="en-GB" altLang="en-US" dirty="0">
              <a:solidFill>
                <a:srgbClr val="000000"/>
              </a:solidFill>
            </a:endParaRP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200" dirty="0">
                <a:solidFill>
                  <a:srgbClr val="000000"/>
                </a:solidFill>
              </a:rPr>
              <a:t>We have a structured approach to writing, which is linked to our topic, using frames and planning.</a:t>
            </a:r>
            <a:r>
              <a:rPr lang="en-GB" altLang="en-US" sz="1200" dirty="0"/>
              <a:t>  We take a genre and explore the features and over a series of weeks we create our own piece of writing.  In P7 we expect the children to draft and edit to improve their work.</a:t>
            </a:r>
          </a:p>
          <a:p>
            <a:pPr>
              <a:spcBef>
                <a:spcPct val="0"/>
              </a:spcBef>
            </a:pPr>
            <a:endParaRPr lang="en-GB" altLang="en-US" sz="1200" dirty="0"/>
          </a:p>
          <a:p>
            <a:pPr>
              <a:spcBef>
                <a:spcPct val="0"/>
              </a:spcBef>
            </a:pPr>
            <a:r>
              <a:rPr lang="en-GB" altLang="en-US" sz="1200" dirty="0"/>
              <a:t>Our handwriting scheme, </a:t>
            </a:r>
            <a:r>
              <a:rPr lang="en-GB" altLang="en-US" sz="1200" dirty="0" err="1"/>
              <a:t>PenPals</a:t>
            </a:r>
            <a:r>
              <a:rPr lang="en-GB" altLang="en-US" sz="1200" dirty="0"/>
              <a:t>, continues this year and we would encourage the children to apply this to their everyday writing.</a:t>
            </a:r>
          </a:p>
          <a:p>
            <a:pPr>
              <a:spcBef>
                <a:spcPct val="0"/>
              </a:spcBef>
            </a:pPr>
            <a:endParaRPr lang="en-GB" altLang="en-US" sz="1200" dirty="0">
              <a:solidFill>
                <a:srgbClr val="000000"/>
              </a:solidFill>
            </a:endParaRPr>
          </a:p>
          <a:p>
            <a:pPr marL="0" marR="0" indent="0" algn="l" defTabSz="914400" rtl="0" eaLnBrk="1" fontAlgn="auto" latinLnBrk="0" hangingPunct="1">
              <a:lnSpc>
                <a:spcPct val="100000"/>
              </a:lnSpc>
              <a:spcBef>
                <a:spcPct val="0"/>
              </a:spcBef>
              <a:spcAft>
                <a:spcPts val="0"/>
              </a:spcAft>
              <a:buClrTx/>
              <a:buSzTx/>
              <a:buFontTx/>
              <a:buNone/>
              <a:tabLst/>
              <a:defRPr/>
            </a:pPr>
            <a:r>
              <a:rPr lang="en-GB" altLang="en-US" sz="1200" dirty="0">
                <a:solidFill>
                  <a:srgbClr val="000000"/>
                </a:solidFill>
              </a:rPr>
              <a:t>The spellings address a spelling pattern or rule and high frequency words.  We encourage the use of L S C W C to help children practise their daily spellings. Multi sensory activities to support learning styles. Just2blast.</a:t>
            </a:r>
          </a:p>
          <a:p>
            <a:pPr marL="0" marR="0" indent="0" algn="l" defTabSz="914400" rtl="0" eaLnBrk="1" fontAlgn="auto" latinLnBrk="0" hangingPunct="1">
              <a:lnSpc>
                <a:spcPct val="100000"/>
              </a:lnSpc>
              <a:spcBef>
                <a:spcPct val="0"/>
              </a:spcBef>
              <a:spcAft>
                <a:spcPts val="0"/>
              </a:spcAft>
              <a:buClrTx/>
              <a:buSzTx/>
              <a:buFontTx/>
              <a:buNone/>
              <a:tabLst/>
              <a:defRPr/>
            </a:pPr>
            <a:endParaRPr lang="en-GB" altLang="en-US" sz="1200" dirty="0">
              <a:solidFill>
                <a:srgbClr val="000000"/>
              </a:solidFill>
            </a:endParaRPr>
          </a:p>
          <a:p>
            <a:pPr marL="0" marR="0" indent="0" algn="l" defTabSz="914400" rtl="0" eaLnBrk="1" fontAlgn="auto" latinLnBrk="0" hangingPunct="1">
              <a:lnSpc>
                <a:spcPct val="100000"/>
              </a:lnSpc>
              <a:spcBef>
                <a:spcPct val="0"/>
              </a:spcBef>
              <a:spcAft>
                <a:spcPts val="0"/>
              </a:spcAft>
              <a:buClrTx/>
              <a:buSzTx/>
              <a:buFontTx/>
              <a:buNone/>
              <a:tabLst/>
              <a:defRPr/>
            </a:pPr>
            <a:r>
              <a:rPr lang="en-GB" altLang="en-US" sz="1200" dirty="0"/>
              <a:t>Talking and listening is important for developing group work skills, through different activities and presentations.  The children apply their thinking skills and cooperation skills to work together</a:t>
            </a:r>
            <a:r>
              <a:rPr lang="en-GB" altLang="en-US" sz="1200" baseline="0" dirty="0"/>
              <a:t> with a shared aim. </a:t>
            </a:r>
            <a:endParaRPr lang="en-GB" altLang="en-US" sz="1200" dirty="0"/>
          </a:p>
          <a:p>
            <a:pPr marL="0" marR="0" indent="0" algn="l" defTabSz="914400" rtl="0" eaLnBrk="1" fontAlgn="auto" latinLnBrk="0" hangingPunct="1">
              <a:lnSpc>
                <a:spcPct val="100000"/>
              </a:lnSpc>
              <a:spcBef>
                <a:spcPct val="0"/>
              </a:spcBef>
              <a:spcAft>
                <a:spcPts val="0"/>
              </a:spcAft>
              <a:buClrTx/>
              <a:buSzTx/>
              <a:buFontTx/>
              <a:buNone/>
              <a:tabLst/>
              <a:defRPr/>
            </a:pPr>
            <a:endParaRPr lang="en-GB" altLang="en-US" sz="1200"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121987-2784-4BF6-A425-A8335E7C943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4300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ICT is cross curricular however we teach stand alone lessons in</a:t>
            </a:r>
            <a:r>
              <a:rPr lang="en-US" altLang="en-US" baseline="0" dirty="0"/>
              <a:t> </a:t>
            </a:r>
            <a:r>
              <a:rPr lang="en-US" altLang="en-US" baseline="0" dirty="0" err="1"/>
              <a:t>ther</a:t>
            </a:r>
            <a:r>
              <a:rPr lang="en-US" altLang="en-US" dirty="0"/>
              <a:t> ICT suite.  Just to make you aware, the children can log in to my school at home, using their personal login details.  Here they can access  my links, which gives them access to different apps. iPads</a:t>
            </a:r>
            <a:r>
              <a:rPr lang="en-US" altLang="en-US" baseline="0" dirty="0"/>
              <a:t> are integrated into teaching and learning.  Learning By Questions</a:t>
            </a:r>
            <a:endParaRPr lang="en-US" altLang="en-US" dirty="0"/>
          </a:p>
          <a:p>
            <a:pPr eaLnBrk="1" hangingPunct="1">
              <a:spcBef>
                <a:spcPct val="0"/>
              </a:spcBef>
            </a:pPr>
            <a:endParaRPr lang="en-GB" altLang="en-US" dirty="0"/>
          </a:p>
          <a:p>
            <a:r>
              <a:rPr lang="en-US" altLang="en-US" dirty="0"/>
              <a:t>WAU consists of 3 strands combined to deepen understanding of our P7 topics</a:t>
            </a:r>
          </a:p>
          <a:p>
            <a:endParaRPr lang="en-US" altLang="en-US" dirty="0"/>
          </a:p>
          <a:p>
            <a:pPr eaLnBrk="1" hangingPunct="1"/>
            <a:r>
              <a:rPr lang="en-GB" altLang="en-US" dirty="0"/>
              <a:t>Topic Based approach </a:t>
            </a:r>
          </a:p>
          <a:p>
            <a:pPr eaLnBrk="1" hangingPunct="1"/>
            <a:r>
              <a:rPr lang="en-GB" altLang="en-US" dirty="0"/>
              <a:t>Cross curricular,</a:t>
            </a:r>
            <a:r>
              <a:rPr lang="en-GB" altLang="en-US" baseline="0" dirty="0"/>
              <a:t> encompassing core subjects of literacy, ICT and where possible, numeracy</a:t>
            </a:r>
            <a:endParaRPr lang="en-GB" altLang="en-US" dirty="0"/>
          </a:p>
          <a:p>
            <a:pPr eaLnBrk="1" hangingPunct="1"/>
            <a:r>
              <a:rPr lang="en-GB" altLang="en-US" dirty="0"/>
              <a:t>Building on previous learning</a:t>
            </a:r>
          </a:p>
          <a:p>
            <a:pPr eaLnBrk="1" hangingPunct="1"/>
            <a:endParaRPr lang="en-GB" altLang="en-US" dirty="0"/>
          </a:p>
          <a:p>
            <a:pPr eaLnBrk="1" hangingPunct="1"/>
            <a:r>
              <a:rPr lang="en-GB" altLang="en-US" dirty="0"/>
              <a:t>Our topics are Invention &amp; Ingenuity, Through the Eyes of a Child (WW2) and Be Wise!</a:t>
            </a:r>
            <a:endParaRPr lang="en-US" altLang="en-US" b="1" dirty="0">
              <a:solidFill>
                <a:srgbClr val="7030A0"/>
              </a:solidFill>
            </a:endParaRPr>
          </a:p>
          <a:p>
            <a:r>
              <a:rPr lang="en-GB" altLang="en-US" b="1" dirty="0">
                <a:solidFill>
                  <a:srgbClr val="7030A0"/>
                </a:solidFill>
              </a:rPr>
              <a:t>Art</a:t>
            </a:r>
          </a:p>
          <a:p>
            <a:r>
              <a:rPr lang="en-US" altLang="en-US" dirty="0"/>
              <a:t>We link our art work – where possible-  to our topics</a:t>
            </a:r>
          </a:p>
          <a:p>
            <a:r>
              <a:rPr lang="en-GB" altLang="en-US" dirty="0"/>
              <a:t>Appreciate the work of an artist</a:t>
            </a:r>
          </a:p>
          <a:p>
            <a:endParaRPr lang="en-GB" altLang="en-US" dirty="0"/>
          </a:p>
          <a:p>
            <a:r>
              <a:rPr lang="en-GB" altLang="en-US" b="1" dirty="0">
                <a:solidFill>
                  <a:srgbClr val="7030A0"/>
                </a:solidFill>
              </a:rPr>
              <a:t>Music</a:t>
            </a:r>
          </a:p>
          <a:p>
            <a:r>
              <a:rPr lang="en-US" altLang="en-US" dirty="0"/>
              <a:t>In P7 we use Music Express and learn the Tin Whistle</a:t>
            </a:r>
          </a:p>
          <a:p>
            <a:r>
              <a:rPr lang="en-US" altLang="en-US" dirty="0"/>
              <a:t>Choir – all welcome to join, Peace Proms</a:t>
            </a:r>
            <a:endParaRPr lang="en-GB" altLang="en-US" dirty="0"/>
          </a:p>
          <a:p>
            <a:r>
              <a:rPr lang="en-GB" altLang="en-US" dirty="0"/>
              <a:t>Hymns and religious songs – lots</a:t>
            </a:r>
            <a:r>
              <a:rPr lang="en-GB" altLang="en-US" baseline="0" dirty="0"/>
              <a:t> in prep for Confirmation. </a:t>
            </a:r>
            <a:endParaRPr lang="en-GB" altLang="en-US" dirty="0"/>
          </a:p>
          <a:p>
            <a:r>
              <a:rPr lang="en-GB" altLang="en-US" dirty="0"/>
              <a:t>Peripatetic teachers - instruments</a:t>
            </a:r>
          </a:p>
          <a:p>
            <a:endParaRPr lang="en-US" altLang="en-US" dirty="0"/>
          </a:p>
          <a:p>
            <a:r>
              <a:rPr lang="en-GB" altLang="en-US" sz="1800" b="1" dirty="0">
                <a:solidFill>
                  <a:srgbClr val="7030A0"/>
                </a:solidFill>
              </a:rPr>
              <a:t>Drama</a:t>
            </a:r>
          </a:p>
          <a:p>
            <a:r>
              <a:rPr lang="en-GB" altLang="en-US" dirty="0"/>
              <a:t>Assemblies, role plays, improvisations</a:t>
            </a:r>
            <a:endParaRPr lang="en-US" altLang="en-US" dirty="0"/>
          </a:p>
          <a:p>
            <a:pPr eaLnBrk="1" hangingPunct="1">
              <a:lnSpc>
                <a:spcPct val="90000"/>
              </a:lnSpc>
            </a:pPr>
            <a:r>
              <a:rPr lang="en-GB" altLang="en-US" dirty="0"/>
              <a:t>All children should experience a sense of fun, enjoyment and achievement.</a:t>
            </a:r>
          </a:p>
          <a:p>
            <a:pPr eaLnBrk="1" hangingPunct="1">
              <a:lnSpc>
                <a:spcPct val="90000"/>
              </a:lnSpc>
            </a:pPr>
            <a:r>
              <a:rPr lang="en-GB" altLang="en-US" b="0" u="none" dirty="0"/>
              <a:t>P7 – End of year show</a:t>
            </a:r>
          </a:p>
          <a:p>
            <a:endParaRPr lang="en-US" altLang="en-US" dirty="0"/>
          </a:p>
          <a:p>
            <a:endParaRPr lang="en-US" altLang="en-US" dirty="0"/>
          </a:p>
          <a:p>
            <a:r>
              <a:rPr lang="en-US" altLang="en-US" dirty="0"/>
              <a:t>PE-</a:t>
            </a:r>
            <a:r>
              <a:rPr lang="en-US" altLang="en-US" baseline="0" dirty="0"/>
              <a:t> Lessons twice a week,  uniform, Cover a range of skills from gymnastics to athletics and ball skills. </a:t>
            </a:r>
            <a:r>
              <a:rPr lang="en-US" altLang="en-US" dirty="0"/>
              <a:t>Swimming is in Term 2 – no earrings.  Policy of pool, need to be able to take out themselves.  Hair up, hats aren’t essential but easy way of keeping hair back and dry for the rest of the day. We may require parents</a:t>
            </a:r>
            <a:r>
              <a:rPr lang="en-US" altLang="en-US" baseline="0" dirty="0"/>
              <a:t> to assist us.</a:t>
            </a:r>
            <a:endParaRPr lang="en-US" altLang="en-US" dirty="0"/>
          </a:p>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7</a:t>
            </a:fld>
            <a:endParaRPr lang="en-GB"/>
          </a:p>
        </p:txBody>
      </p:sp>
    </p:spTree>
    <p:extLst>
      <p:ext uri="{BB962C8B-B14F-4D97-AF65-F5344CB8AC3E}">
        <p14:creationId xmlns:p14="http://schemas.microsoft.com/office/powerpoint/2010/main" val="2315524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Religion is the foundation of our school ethos at SMOTH.  </a:t>
            </a:r>
          </a:p>
          <a:p>
            <a:endParaRPr lang="en-US" altLang="en-US" dirty="0"/>
          </a:p>
          <a:p>
            <a:r>
              <a:rPr lang="en-US" altLang="en-US" dirty="0"/>
              <a:t>We attend online mass each month via the webcam in St. Bernard’s </a:t>
            </a:r>
          </a:p>
          <a:p>
            <a:endParaRPr lang="en-US" altLang="en-US" dirty="0"/>
          </a:p>
          <a:p>
            <a:r>
              <a:rPr lang="en-US" altLang="en-US" dirty="0"/>
              <a:t>We work from the Grow in Love scheme which forms the basis of our assemblies and parents are invited to attend your child’s class assembly – if you are available. Dates to follow</a:t>
            </a:r>
          </a:p>
          <a:p>
            <a:endParaRPr lang="en-GB" dirty="0"/>
          </a:p>
          <a:p>
            <a:r>
              <a:rPr lang="en-US" altLang="en-US" dirty="0"/>
              <a:t>Personal development and mutual understanding is a subject in which children can reflect on their choices and set themselves challenges and targets. </a:t>
            </a:r>
          </a:p>
          <a:p>
            <a:endParaRPr lang="en-US" altLang="en-US" dirty="0"/>
          </a:p>
          <a:p>
            <a:r>
              <a:rPr lang="en-US" altLang="en-US" dirty="0"/>
              <a:t>Each year we set up a school council. </a:t>
            </a:r>
          </a:p>
          <a:p>
            <a:endParaRPr lang="en-US" altLang="en-US" dirty="0"/>
          </a:p>
          <a:p>
            <a:r>
              <a:rPr lang="en-GB" altLang="en-US" dirty="0"/>
              <a:t>As a school we have high expectations of behaviour and clear consequences of inappropriate behaviour.  We use our positive behaviour policy which</a:t>
            </a:r>
            <a:r>
              <a:rPr lang="en-GB" altLang="en-US" baseline="0" dirty="0"/>
              <a:t> encompasses the Class Plan for Learning, </a:t>
            </a:r>
            <a:r>
              <a:rPr lang="en-GB" altLang="en-US" dirty="0"/>
              <a:t>access to policy on the website.</a:t>
            </a:r>
          </a:p>
          <a:p>
            <a:endParaRPr lang="en-GB" altLang="en-US" dirty="0"/>
          </a:p>
          <a:p>
            <a:r>
              <a:rPr lang="en-GB" altLang="en-US" dirty="0"/>
              <a:t>In class we foster positive behaviour through the our targets, star of the week, the use of prefects/ helpers, positive praise and the use of rewards</a:t>
            </a:r>
            <a:endParaRPr lang="en-US" altLang="en-US" dirty="0"/>
          </a:p>
          <a:p>
            <a:endParaRPr lang="en-GB" dirty="0"/>
          </a:p>
          <a:p>
            <a:r>
              <a:rPr lang="en-GB" dirty="0"/>
              <a:t>Behaviour Initiatives:  Each</a:t>
            </a:r>
            <a:r>
              <a:rPr lang="en-GB" baseline="0" dirty="0"/>
              <a:t> month we will be focusing on a different behaviour.  September is “Being Prepared”</a:t>
            </a:r>
          </a:p>
          <a:p>
            <a:r>
              <a:rPr lang="en-GB" baseline="0" dirty="0"/>
              <a:t>Social Media:  Please ensure that if your child is using social media, that the content of anything they post is appropriate. </a:t>
            </a:r>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8</a:t>
            </a:fld>
            <a:endParaRPr lang="en-GB"/>
          </a:p>
        </p:txBody>
      </p:sp>
    </p:spTree>
    <p:extLst>
      <p:ext uri="{BB962C8B-B14F-4D97-AF65-F5344CB8AC3E}">
        <p14:creationId xmlns:p14="http://schemas.microsoft.com/office/powerpoint/2010/main" val="1543506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9</a:t>
            </a:fld>
            <a:endParaRPr lang="en-GB"/>
          </a:p>
        </p:txBody>
      </p:sp>
    </p:spTree>
    <p:extLst>
      <p:ext uri="{BB962C8B-B14F-4D97-AF65-F5344CB8AC3E}">
        <p14:creationId xmlns:p14="http://schemas.microsoft.com/office/powerpoint/2010/main" val="1486994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2121987-2784-4BF6-A425-A8335E7C943B}" type="slidenum">
              <a:rPr lang="en-GB" smtClean="0"/>
              <a:t>10</a:t>
            </a:fld>
            <a:endParaRPr lang="en-GB"/>
          </a:p>
        </p:txBody>
      </p:sp>
    </p:spTree>
    <p:extLst>
      <p:ext uri="{BB962C8B-B14F-4D97-AF65-F5344CB8AC3E}">
        <p14:creationId xmlns:p14="http://schemas.microsoft.com/office/powerpoint/2010/main" val="18619076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11</a:t>
            </a:fld>
            <a:endParaRPr lang="en-GB"/>
          </a:p>
        </p:txBody>
      </p:sp>
    </p:spTree>
    <p:extLst>
      <p:ext uri="{BB962C8B-B14F-4D97-AF65-F5344CB8AC3E}">
        <p14:creationId xmlns:p14="http://schemas.microsoft.com/office/powerpoint/2010/main" val="3022286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Contact</a:t>
            </a:r>
            <a:r>
              <a:rPr lang="en-US" baseline="0" dirty="0"/>
              <a:t> school office</a:t>
            </a:r>
          </a:p>
          <a:p>
            <a:pPr algn="l"/>
            <a:r>
              <a:rPr lang="en-US" baseline="0" dirty="0"/>
              <a:t>Encourage children to independently manage their learning – rather than sending messages on Seesaw we will encourage the children to carry small messages home and back verbally.  </a:t>
            </a:r>
            <a:endParaRPr lang="en-US" dirty="0"/>
          </a:p>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12</a:t>
            </a:fld>
            <a:endParaRPr lang="en-GB"/>
          </a:p>
        </p:txBody>
      </p:sp>
    </p:spTree>
    <p:extLst>
      <p:ext uri="{BB962C8B-B14F-4D97-AF65-F5344CB8AC3E}">
        <p14:creationId xmlns:p14="http://schemas.microsoft.com/office/powerpoint/2010/main" val="4162671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an agreed routine within our year group. </a:t>
            </a:r>
          </a:p>
          <a:p>
            <a:endParaRPr lang="en-US" dirty="0"/>
          </a:p>
          <a:p>
            <a:r>
              <a:rPr lang="en-US" dirty="0"/>
              <a:t>Spellings – expect 10/10</a:t>
            </a:r>
          </a:p>
          <a:p>
            <a:endParaRPr lang="en-US" dirty="0"/>
          </a:p>
          <a:p>
            <a:r>
              <a:rPr lang="en-US" dirty="0"/>
              <a:t>Mental </a:t>
            </a:r>
            <a:r>
              <a:rPr lang="en-US" dirty="0" err="1"/>
              <a:t>Maths</a:t>
            </a:r>
            <a:r>
              <a:rPr lang="en-US" dirty="0"/>
              <a:t> Focus -Tables - at the minute, Moving onto Prime no /</a:t>
            </a:r>
            <a:r>
              <a:rPr lang="en-US" dirty="0" err="1"/>
              <a:t>Sq</a:t>
            </a:r>
            <a:r>
              <a:rPr lang="en-US" dirty="0"/>
              <a:t> no </a:t>
            </a:r>
            <a:r>
              <a:rPr lang="en-US" dirty="0" err="1"/>
              <a:t>etc</a:t>
            </a:r>
            <a:endParaRPr lang="en-US" dirty="0"/>
          </a:p>
          <a:p>
            <a:endParaRPr lang="en-US" dirty="0"/>
          </a:p>
          <a:p>
            <a:r>
              <a:rPr lang="en-US" dirty="0"/>
              <a:t>Written task – Numeracy literacy </a:t>
            </a:r>
          </a:p>
          <a:p>
            <a:r>
              <a:rPr lang="en-US" dirty="0"/>
              <a:t>Reading very important</a:t>
            </a:r>
          </a:p>
          <a:p>
            <a:r>
              <a:rPr lang="en-US" dirty="0"/>
              <a:t>H/</a:t>
            </a:r>
            <a:r>
              <a:rPr lang="en-US" dirty="0" err="1"/>
              <a:t>wk</a:t>
            </a:r>
            <a:r>
              <a:rPr lang="en-US" dirty="0"/>
              <a:t> last one hour- additional time for reading</a:t>
            </a:r>
          </a:p>
          <a:p>
            <a:endParaRPr lang="en-US" dirty="0"/>
          </a:p>
          <a:p>
            <a:r>
              <a:rPr lang="en-US" dirty="0"/>
              <a:t>You can support your child by</a:t>
            </a:r>
          </a:p>
          <a:p>
            <a:endParaRPr lang="en-US" dirty="0"/>
          </a:p>
          <a:p>
            <a:r>
              <a:rPr lang="en-US" dirty="0"/>
              <a:t>Helping to develop independence – remembering</a:t>
            </a:r>
            <a:r>
              <a:rPr lang="en-US" baseline="0" dirty="0"/>
              <a:t> Google classroom homework, managing time, working around clubs</a:t>
            </a:r>
            <a:endParaRPr lang="en-US" dirty="0"/>
          </a:p>
          <a:p>
            <a:endParaRPr lang="en-US" dirty="0"/>
          </a:p>
          <a:p>
            <a:r>
              <a:rPr lang="en-US" dirty="0"/>
              <a:t>Encouraging your child- To do their best</a:t>
            </a:r>
          </a:p>
          <a:p>
            <a:endParaRPr lang="en-US" dirty="0"/>
          </a:p>
          <a:p>
            <a:r>
              <a:rPr lang="en-US" dirty="0"/>
              <a:t>Checking and sign homework- Any problems let us know </a:t>
            </a:r>
          </a:p>
          <a:p>
            <a:r>
              <a:rPr lang="en-US" dirty="0"/>
              <a:t>                                                 Ask </a:t>
            </a:r>
            <a:r>
              <a:rPr lang="en-US" dirty="0" err="1"/>
              <a:t>chn</a:t>
            </a:r>
            <a:r>
              <a:rPr lang="en-US" dirty="0"/>
              <a:t> to check over work for spelling /calculation errors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2911E4C-25B7-410A-99DF-246567383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9434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Contact details – Let office know if there are any changes</a:t>
            </a:r>
          </a:p>
          <a:p>
            <a:endParaRPr lang="en-US" dirty="0"/>
          </a:p>
          <a:p>
            <a:r>
              <a:rPr lang="en-US" dirty="0"/>
              <a:t>Absences-We need to record a reason in the register, please provide a reason via office, Seesaw or note.</a:t>
            </a:r>
          </a:p>
          <a:p>
            <a:endParaRPr lang="en-US" dirty="0"/>
          </a:p>
          <a:p>
            <a:r>
              <a:rPr lang="en-US" dirty="0"/>
              <a:t>Use of sign out system to take your </a:t>
            </a:r>
            <a:r>
              <a:rPr lang="en-US" dirty="0" err="1"/>
              <a:t>chn</a:t>
            </a:r>
            <a:r>
              <a:rPr lang="en-US" dirty="0"/>
              <a:t> out early</a:t>
            </a:r>
          </a:p>
          <a:p>
            <a:endParaRPr lang="en-US" dirty="0"/>
          </a:p>
          <a:p>
            <a:r>
              <a:rPr lang="en-US" dirty="0"/>
              <a:t>Car Park Safety - </a:t>
            </a:r>
            <a:r>
              <a:rPr lang="en-GB" dirty="0">
                <a:solidFill>
                  <a:srgbClr val="000000"/>
                </a:solidFill>
                <a:cs typeface="Arial"/>
              </a:rPr>
              <a:t>We ask that you park in parking bays – preferably reverse parking.  Please try not to block in other drivers and do not drop off at the gate as this has a knock on effect on </a:t>
            </a:r>
            <a:r>
              <a:rPr lang="en-GB" dirty="0" err="1">
                <a:solidFill>
                  <a:srgbClr val="000000"/>
                </a:solidFill>
                <a:cs typeface="Arial"/>
              </a:rPr>
              <a:t>Carnmoney</a:t>
            </a:r>
            <a:r>
              <a:rPr lang="en-GB" dirty="0">
                <a:solidFill>
                  <a:srgbClr val="000000"/>
                </a:solidFill>
                <a:cs typeface="Arial"/>
              </a:rPr>
              <a:t> Road.  </a:t>
            </a:r>
          </a:p>
          <a:p>
            <a:endParaRPr lang="en-GB" dirty="0">
              <a:solidFill>
                <a:srgbClr val="000000"/>
              </a:solidFill>
              <a:cs typeface="Arial"/>
            </a:endParaRPr>
          </a:p>
          <a:p>
            <a:r>
              <a:rPr lang="en-GB" dirty="0">
                <a:solidFill>
                  <a:srgbClr val="000000"/>
                </a:solidFill>
                <a:cs typeface="Arial"/>
              </a:rPr>
              <a:t>If using the Drop Off Zone, can you ensure that children exit vehicle from left hand side only.</a:t>
            </a:r>
          </a:p>
          <a:p>
            <a:r>
              <a:rPr lang="en-US" dirty="0">
                <a:solidFill>
                  <a:srgbClr val="000000"/>
                </a:solidFill>
                <a:cs typeface="Arial"/>
              </a:rPr>
              <a:t>Punctuality is </a:t>
            </a:r>
            <a:r>
              <a:rPr lang="en-US" dirty="0" err="1">
                <a:solidFill>
                  <a:srgbClr val="000000"/>
                </a:solidFill>
                <a:cs typeface="Arial"/>
              </a:rPr>
              <a:t>nb</a:t>
            </a:r>
            <a:r>
              <a:rPr lang="en-US" dirty="0">
                <a:solidFill>
                  <a:srgbClr val="000000"/>
                </a:solidFill>
                <a:cs typeface="Arial"/>
              </a:rPr>
              <a:t>- Settle and get </a:t>
            </a:r>
            <a:r>
              <a:rPr lang="en-US" dirty="0" err="1">
                <a:solidFill>
                  <a:srgbClr val="000000"/>
                </a:solidFill>
                <a:cs typeface="Arial"/>
              </a:rPr>
              <a:t>organised</a:t>
            </a:r>
            <a:endParaRPr lang="en-US" dirty="0">
              <a:solidFill>
                <a:srgbClr val="000000"/>
              </a:solidFill>
              <a:cs typeface="Arial"/>
            </a:endParaRPr>
          </a:p>
          <a:p>
            <a:endParaRPr lang="en-US" dirty="0">
              <a:solidFill>
                <a:srgbClr val="000000"/>
              </a:solidFill>
              <a:cs typeface="Arial"/>
            </a:endParaRPr>
          </a:p>
          <a:p>
            <a:r>
              <a:rPr lang="en-US" dirty="0">
                <a:solidFill>
                  <a:srgbClr val="000000"/>
                </a:solidFill>
                <a:cs typeface="Arial"/>
              </a:rPr>
              <a:t>No return in the interest of health and safety- not supervised</a:t>
            </a:r>
            <a:endParaRPr lang="en-GB" dirty="0">
              <a:solidFill>
                <a:srgbClr val="000000"/>
              </a:solidFill>
              <a:cs typeface="Arial"/>
            </a:endParaRPr>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14</a:t>
            </a:fld>
            <a:endParaRPr lang="en-GB"/>
          </a:p>
        </p:txBody>
      </p:sp>
    </p:spTree>
    <p:extLst>
      <p:ext uri="{BB962C8B-B14F-4D97-AF65-F5344CB8AC3E}">
        <p14:creationId xmlns:p14="http://schemas.microsoft.com/office/powerpoint/2010/main" val="1386355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79525" y="1241425"/>
            <a:ext cx="4465638" cy="3349625"/>
          </a:xfrm>
        </p:spPr>
      </p:sp>
      <p:sp>
        <p:nvSpPr>
          <p:cNvPr id="3" name="Notes Placeholder 2"/>
          <p:cNvSpPr>
            <a:spLocks noGrp="1"/>
          </p:cNvSpPr>
          <p:nvPr>
            <p:ph type="body" idx="1"/>
          </p:nvPr>
        </p:nvSpPr>
        <p:spPr/>
        <p:txBody>
          <a:bodyPr/>
          <a:lstStyle/>
          <a:p>
            <a:endParaRPr lang="en-US" dirty="0"/>
          </a:p>
          <a:p>
            <a:endParaRPr lang="en-US" dirty="0"/>
          </a:p>
          <a:p>
            <a:r>
              <a:rPr lang="en-US" dirty="0"/>
              <a:t>Dinners</a:t>
            </a:r>
            <a:r>
              <a:rPr lang="en-US" baseline="0" dirty="0"/>
              <a:t> school money</a:t>
            </a:r>
          </a:p>
          <a:p>
            <a:r>
              <a:rPr lang="en-US" dirty="0"/>
              <a:t>Pupils participating in </a:t>
            </a:r>
            <a:r>
              <a:rPr lang="en-US" dirty="0" err="1"/>
              <a:t>afterschools</a:t>
            </a:r>
            <a:r>
              <a:rPr lang="en-US" dirty="0"/>
              <a:t> sports activities must wear school PE uniform. Label jumpers </a:t>
            </a:r>
          </a:p>
          <a:p>
            <a:r>
              <a:rPr lang="en-US" dirty="0"/>
              <a:t>Children who want to take a mobile –</a:t>
            </a:r>
            <a:r>
              <a:rPr lang="en-US" baseline="0" dirty="0"/>
              <a:t> Google forms – if your child gets a phone for Christmas then you will need to send written permission. Please ensure your child has their phone turned off before entering the school gates. This is the same when leaving the school.</a:t>
            </a:r>
          </a:p>
          <a:p>
            <a:r>
              <a:rPr lang="en-US" dirty="0"/>
              <a:t>Children also require permission to walk home – indicated on Google Form</a:t>
            </a:r>
            <a:r>
              <a:rPr lang="en-US" baseline="0" dirty="0"/>
              <a:t> – written if this changes throughout the year</a:t>
            </a:r>
            <a:endParaRPr lang="en-US" dirty="0"/>
          </a:p>
          <a:p>
            <a:r>
              <a:rPr lang="en-US" dirty="0"/>
              <a:t>Prompt reply of permission slips</a:t>
            </a:r>
            <a:r>
              <a:rPr lang="en-US" baseline="0" dirty="0"/>
              <a:t> – like swimming/trip</a:t>
            </a:r>
            <a:endParaRPr lang="en-US" dirty="0"/>
          </a:p>
          <a:p>
            <a:endParaRPr lang="en-US" dirty="0"/>
          </a:p>
          <a:p>
            <a:pPr lvl="0"/>
            <a:r>
              <a:rPr lang="en-GB" dirty="0"/>
              <a:t>If your child requires essential medication during the school day consent form (available from the school office) must be completed and left at the school office along with the medication.</a:t>
            </a:r>
          </a:p>
          <a:p>
            <a:endParaRPr lang="en-US" dirty="0"/>
          </a:p>
          <a:p>
            <a:r>
              <a:rPr lang="en-US" dirty="0"/>
              <a:t>Eco School- Rather than give copy of </a:t>
            </a:r>
            <a:r>
              <a:rPr lang="en-US" dirty="0" err="1"/>
              <a:t>curr</a:t>
            </a:r>
            <a:r>
              <a:rPr lang="en-US" dirty="0"/>
              <a:t> booklet to all parents – available on the website</a:t>
            </a:r>
          </a:p>
          <a:p>
            <a:r>
              <a:rPr lang="en-US" dirty="0"/>
              <a:t>If you don’t have access school will provide.</a:t>
            </a:r>
          </a:p>
          <a:p>
            <a:endParaRPr lang="en-US" dirty="0"/>
          </a:p>
          <a:p>
            <a:endParaRPr lang="en-GB" dirty="0"/>
          </a:p>
        </p:txBody>
      </p:sp>
      <p:sp>
        <p:nvSpPr>
          <p:cNvPr id="4" name="Slide Number Placeholder 3"/>
          <p:cNvSpPr>
            <a:spLocks noGrp="1"/>
          </p:cNvSpPr>
          <p:nvPr>
            <p:ph type="sldNum" sz="quarter" idx="10"/>
          </p:nvPr>
        </p:nvSpPr>
        <p:spPr/>
        <p:txBody>
          <a:bodyPr/>
          <a:lstStyle/>
          <a:p>
            <a:fld id="{02911E4C-25B7-410A-99DF-24656738384B}" type="slidenum">
              <a:rPr lang="en-GB" smtClean="0"/>
              <a:t>15</a:t>
            </a:fld>
            <a:endParaRPr lang="en-GB"/>
          </a:p>
        </p:txBody>
      </p:sp>
    </p:spTree>
    <p:extLst>
      <p:ext uri="{BB962C8B-B14F-4D97-AF65-F5344CB8AC3E}">
        <p14:creationId xmlns:p14="http://schemas.microsoft.com/office/powerpoint/2010/main" val="8017556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AEDDFE2-FF44-9345-94C6-635FD9B5A288}"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AEDDFE2-FF44-9345-94C6-635FD9B5A288}"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DDFE2-FF44-9345-94C6-635FD9B5A288}"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DF25D57-FD3C-491C-9163-D26F03416E7A}"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333651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DF25D57-FD3C-491C-9163-D26F03416E7A}"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911066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DF25D57-FD3C-491C-9163-D26F03416E7A}"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1174037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DF25D57-FD3C-491C-9163-D26F03416E7A}"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557248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DF25D57-FD3C-491C-9163-D26F03416E7A}" type="datetimeFigureOut">
              <a:rPr lang="en-GB" smtClean="0"/>
              <a:t>20/10/2025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6493067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DF25D57-FD3C-491C-9163-D26F03416E7A}" type="datetimeFigureOut">
              <a:rPr lang="en-GB" smtClean="0"/>
              <a:t>20/10/2025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33960280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F25D57-FD3C-491C-9163-D26F03416E7A}" type="datetimeFigureOut">
              <a:rPr lang="en-GB" smtClean="0"/>
              <a:t>20/10/2025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19272168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DF25D57-FD3C-491C-9163-D26F03416E7A}"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5278055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DF25D57-FD3C-491C-9163-D26F03416E7A}"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7414441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DF25D57-FD3C-491C-9163-D26F03416E7A}"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26530560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DF25D57-FD3C-491C-9163-D26F03416E7A}"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CB976-4E2C-4F05-9CA7-E231981B30A6}" type="slidenum">
              <a:rPr lang="en-GB" smtClean="0"/>
              <a:t>‹#›</a:t>
            </a:fld>
            <a:endParaRPr lang="en-GB"/>
          </a:p>
        </p:txBody>
      </p:sp>
    </p:spTree>
    <p:extLst>
      <p:ext uri="{BB962C8B-B14F-4D97-AF65-F5344CB8AC3E}">
        <p14:creationId xmlns:p14="http://schemas.microsoft.com/office/powerpoint/2010/main" val="541826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DDFE2-FF44-9345-94C6-635FD9B5A288}" type="datetimeFigureOut">
              <a:rPr lang="en-US" smtClean="0"/>
              <a:t>10/20/2025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D5B9B-E046-894A-BC12-52AE7E9954E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DF25D57-FD3C-491C-9163-D26F03416E7A}" type="datetimeFigureOut">
              <a:rPr lang="en-GB" smtClean="0"/>
              <a:t>20/10/2025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ACCB976-4E2C-4F05-9CA7-E231981B30A6}" type="slidenum">
              <a:rPr lang="en-GB" smtClean="0"/>
              <a:t>‹#›</a:t>
            </a:fld>
            <a:endParaRPr lang="en-GB"/>
          </a:p>
        </p:txBody>
      </p:sp>
    </p:spTree>
    <p:extLst>
      <p:ext uri="{BB962C8B-B14F-4D97-AF65-F5344CB8AC3E}">
        <p14:creationId xmlns:p14="http://schemas.microsoft.com/office/powerpoint/2010/main" val="31716549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317128" y="-6370"/>
            <a:ext cx="9766349" cy="6904375"/>
          </a:xfrm>
        </p:spPr>
      </p:pic>
      <p:sp>
        <p:nvSpPr>
          <p:cNvPr id="8" name="Title 7"/>
          <p:cNvSpPr>
            <a:spLocks noGrp="1"/>
          </p:cNvSpPr>
          <p:nvPr>
            <p:ph type="title"/>
          </p:nvPr>
        </p:nvSpPr>
        <p:spPr>
          <a:xfrm>
            <a:off x="457200" y="2330737"/>
            <a:ext cx="8229600" cy="176936"/>
          </a:xfrm>
        </p:spPr>
        <p:txBody>
          <a:bodyPr>
            <a:normAutofit fontScale="90000"/>
          </a:bodyPr>
          <a:lstStyle/>
          <a:p>
            <a:pPr>
              <a:spcBef>
                <a:spcPct val="50000"/>
              </a:spcBef>
            </a:pP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r>
              <a:rPr lang="en-GB" altLang="en-US" sz="3600" dirty="0">
                <a:solidFill>
                  <a:schemeClr val="tx2"/>
                </a:solidFill>
                <a:latin typeface="Trajan Pro"/>
              </a:rPr>
              <a:t>Welcome to</a:t>
            </a:r>
            <a:br>
              <a:rPr lang="en-GB" altLang="en-US" sz="3600" dirty="0">
                <a:solidFill>
                  <a:schemeClr val="tx2"/>
                </a:solidFill>
                <a:latin typeface="Trajan Pro"/>
              </a:rPr>
            </a:br>
            <a:r>
              <a:rPr lang="en-GB" altLang="en-US" sz="3600" dirty="0">
                <a:solidFill>
                  <a:schemeClr val="tx2"/>
                </a:solidFill>
                <a:latin typeface="Trajan Pro"/>
              </a:rPr>
              <a:t>St. Mary’s on the Hill P.S.</a:t>
            </a:r>
            <a:br>
              <a:rPr lang="en-GB" altLang="en-US" sz="3600" dirty="0">
                <a:solidFill>
                  <a:schemeClr val="tx2"/>
                </a:solidFill>
                <a:latin typeface="Trajan Pro"/>
              </a:rPr>
            </a:br>
            <a:r>
              <a:rPr lang="en-GB" altLang="en-US" sz="3600" dirty="0">
                <a:solidFill>
                  <a:schemeClr val="tx2"/>
                </a:solidFill>
                <a:latin typeface="Trajan Pro"/>
              </a:rPr>
              <a:t>Primary 7</a:t>
            </a:r>
            <a:br>
              <a:rPr lang="en-GB" altLang="en-US" sz="3600" dirty="0">
                <a:solidFill>
                  <a:schemeClr val="tx2"/>
                </a:solidFill>
                <a:latin typeface="Trajan Pro"/>
              </a:rPr>
            </a:br>
            <a:r>
              <a:rPr lang="en-GB" altLang="en-US" sz="3600" dirty="0">
                <a:solidFill>
                  <a:schemeClr val="tx2"/>
                </a:solidFill>
                <a:latin typeface="Trajan Pro"/>
              </a:rPr>
              <a:t>Curriculum Meeting</a:t>
            </a:r>
            <a:r>
              <a:rPr lang="en-GB" altLang="en-US" sz="3600" dirty="0">
                <a:solidFill>
                  <a:schemeClr val="tx2"/>
                </a:solidFill>
                <a:latin typeface="SassoonPrimaryType" pitchFamily="2" charset="0"/>
              </a:rPr>
              <a:t/>
            </a:r>
            <a:br>
              <a:rPr lang="en-GB" altLang="en-US" sz="3600" dirty="0">
                <a:solidFill>
                  <a:schemeClr val="tx2"/>
                </a:solidFill>
                <a:latin typeface="SassoonPrimaryType" pitchFamily="2" charset="0"/>
              </a:rPr>
            </a:br>
            <a:endParaRPr lang="en-US" sz="3600" b="1" dirty="0">
              <a:solidFill>
                <a:srgbClr val="000090"/>
              </a:solidFill>
              <a:latin typeface="Trajan Pro"/>
              <a:cs typeface="Trajan Pro"/>
            </a:endParaRPr>
          </a:p>
        </p:txBody>
      </p:sp>
      <p:sp>
        <p:nvSpPr>
          <p:cNvPr id="2" name="TextBox 1"/>
          <p:cNvSpPr txBox="1"/>
          <p:nvPr/>
        </p:nvSpPr>
        <p:spPr>
          <a:xfrm>
            <a:off x="5283067" y="4994613"/>
            <a:ext cx="4031673" cy="369332"/>
          </a:xfrm>
          <a:prstGeom prst="rect">
            <a:avLst/>
          </a:prstGeom>
          <a:noFill/>
        </p:spPr>
        <p:txBody>
          <a:bodyPr wrap="square" rtlCol="0">
            <a:spAutoFit/>
          </a:bodyPr>
          <a:lstStyle/>
          <a:p>
            <a:r>
              <a:rPr lang="en-GB" dirty="0">
                <a:solidFill>
                  <a:schemeClr val="tx2"/>
                </a:solidFill>
              </a:rPr>
              <a:t>Wednesday 1</a:t>
            </a:r>
            <a:r>
              <a:rPr lang="en-GB" baseline="30000" dirty="0">
                <a:solidFill>
                  <a:schemeClr val="tx2"/>
                </a:solidFill>
              </a:rPr>
              <a:t>st</a:t>
            </a:r>
            <a:r>
              <a:rPr lang="en-GB" dirty="0">
                <a:solidFill>
                  <a:schemeClr val="tx2"/>
                </a:solidFill>
              </a:rPr>
              <a:t> October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1551709" y="2031700"/>
            <a:ext cx="6289964" cy="864206"/>
          </a:xfrm>
        </p:spPr>
        <p:txBody>
          <a:bodyPr>
            <a:normAutofit/>
          </a:bodyPr>
          <a:lstStyle/>
          <a:p>
            <a:pPr algn="r"/>
            <a:r>
              <a:rPr lang="en-US" sz="3600" b="1" dirty="0">
                <a:solidFill>
                  <a:srgbClr val="000090"/>
                </a:solidFill>
                <a:latin typeface="Trajan Pro"/>
                <a:cs typeface="Trajan Pro"/>
              </a:rPr>
              <a:t>Northern Ireland Curriculum</a:t>
            </a:r>
          </a:p>
        </p:txBody>
      </p:sp>
      <p:sp>
        <p:nvSpPr>
          <p:cNvPr id="9" name="TextBox 8"/>
          <p:cNvSpPr txBox="1"/>
          <p:nvPr/>
        </p:nvSpPr>
        <p:spPr>
          <a:xfrm>
            <a:off x="914400" y="3198761"/>
            <a:ext cx="8229600" cy="2431435"/>
          </a:xfrm>
          <a:prstGeom prst="rect">
            <a:avLst/>
          </a:prstGeom>
          <a:noFill/>
        </p:spPr>
        <p:txBody>
          <a:bodyPr wrap="square" rtlCol="0">
            <a:spAutoFit/>
          </a:bodyPr>
          <a:lstStyle/>
          <a:p>
            <a:pPr>
              <a:defRPr/>
            </a:pPr>
            <a:r>
              <a:rPr lang="en-GB" sz="2400" b="1" dirty="0">
                <a:solidFill>
                  <a:schemeClr val="tx2"/>
                </a:solidFill>
                <a:latin typeface="Trajan Pro"/>
              </a:rPr>
              <a:t>Thinking Skills and Personal Capabilities</a:t>
            </a:r>
          </a:p>
          <a:p>
            <a:pPr>
              <a:defRPr/>
            </a:pPr>
            <a:endParaRPr lang="en-GB" sz="2400" b="1" dirty="0">
              <a:solidFill>
                <a:schemeClr val="tx2"/>
              </a:solidFill>
              <a:latin typeface="Trajan Pro"/>
            </a:endParaRPr>
          </a:p>
          <a:p>
            <a:pPr marL="457200" indent="-457200">
              <a:buFont typeface="Arial" pitchFamily="34" charset="0"/>
              <a:buChar char="•"/>
              <a:defRPr/>
            </a:pPr>
            <a:r>
              <a:rPr lang="en-GB" dirty="0"/>
              <a:t>Managing Information</a:t>
            </a:r>
          </a:p>
          <a:p>
            <a:pPr marL="457200" indent="-457200">
              <a:buFont typeface="Arial" pitchFamily="34" charset="0"/>
              <a:buChar char="•"/>
              <a:defRPr/>
            </a:pPr>
            <a:r>
              <a:rPr lang="en-GB" dirty="0"/>
              <a:t>Being Creative</a:t>
            </a:r>
          </a:p>
          <a:p>
            <a:pPr marL="457200" indent="-457200">
              <a:buFont typeface="Arial" pitchFamily="34" charset="0"/>
              <a:buChar char="•"/>
              <a:defRPr/>
            </a:pPr>
            <a:r>
              <a:rPr lang="en-GB" dirty="0"/>
              <a:t>Working with others</a:t>
            </a:r>
          </a:p>
          <a:p>
            <a:pPr marL="457200" indent="-457200">
              <a:buFont typeface="Arial" pitchFamily="34" charset="0"/>
              <a:buChar char="•"/>
              <a:defRPr/>
            </a:pPr>
            <a:r>
              <a:rPr lang="en-GB" dirty="0"/>
              <a:t>Self-Management</a:t>
            </a:r>
          </a:p>
          <a:p>
            <a:pPr marL="457200" indent="-457200">
              <a:buFont typeface="Arial" pitchFamily="34" charset="0"/>
              <a:buChar char="•"/>
              <a:defRPr/>
            </a:pPr>
            <a:r>
              <a:rPr lang="en-GB" dirty="0"/>
              <a:t>Problem-Solving and Decision-Making</a:t>
            </a:r>
          </a:p>
          <a:p>
            <a:pPr marL="457200" indent="-457200">
              <a:buFont typeface="Arial" pitchFamily="34" charset="0"/>
              <a:buChar char="•"/>
              <a:defRPr/>
            </a:pPr>
            <a:endParaRPr lang="en-GB" sz="1400" b="1" dirty="0">
              <a:solidFill>
                <a:schemeClr val="tx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554181" y="2175651"/>
            <a:ext cx="6289964" cy="864206"/>
          </a:xfrm>
        </p:spPr>
        <p:txBody>
          <a:bodyPr>
            <a:normAutofit/>
          </a:bodyPr>
          <a:lstStyle/>
          <a:p>
            <a:pPr algn="r"/>
            <a:r>
              <a:rPr lang="en-US" sz="3200" b="1" dirty="0">
                <a:solidFill>
                  <a:srgbClr val="000090"/>
                </a:solidFill>
                <a:latin typeface="Trajan Pro"/>
                <a:cs typeface="Trajan Pro"/>
              </a:rPr>
              <a:t>Areas of Learning</a:t>
            </a:r>
          </a:p>
        </p:txBody>
      </p:sp>
      <p:sp>
        <p:nvSpPr>
          <p:cNvPr id="9" name="TextBox 8"/>
          <p:cNvSpPr txBox="1"/>
          <p:nvPr/>
        </p:nvSpPr>
        <p:spPr>
          <a:xfrm>
            <a:off x="1149928" y="3329273"/>
            <a:ext cx="8229600" cy="2302169"/>
          </a:xfrm>
          <a:prstGeom prst="rect">
            <a:avLst/>
          </a:prstGeom>
          <a:noFill/>
        </p:spPr>
        <p:txBody>
          <a:bodyPr wrap="square" rtlCol="0">
            <a:spAutoFit/>
          </a:bodyPr>
          <a:lstStyle/>
          <a:p>
            <a:pPr>
              <a:lnSpc>
                <a:spcPct val="80000"/>
              </a:lnSpc>
              <a:defRPr/>
            </a:pPr>
            <a:r>
              <a:rPr lang="en-US" dirty="0"/>
              <a:t>Language and Literacy</a:t>
            </a:r>
          </a:p>
          <a:p>
            <a:pPr>
              <a:lnSpc>
                <a:spcPct val="80000"/>
              </a:lnSpc>
              <a:defRPr/>
            </a:pPr>
            <a:r>
              <a:rPr lang="en-US" dirty="0"/>
              <a:t>Mathematics and Numeracy</a:t>
            </a:r>
          </a:p>
          <a:p>
            <a:pPr>
              <a:lnSpc>
                <a:spcPct val="80000"/>
              </a:lnSpc>
              <a:defRPr/>
            </a:pPr>
            <a:r>
              <a:rPr lang="en-US" dirty="0"/>
              <a:t>Using ICT</a:t>
            </a:r>
          </a:p>
          <a:p>
            <a:pPr>
              <a:lnSpc>
                <a:spcPct val="80000"/>
              </a:lnSpc>
              <a:defRPr/>
            </a:pPr>
            <a:r>
              <a:rPr lang="en-US" dirty="0"/>
              <a:t>The Arts</a:t>
            </a:r>
          </a:p>
          <a:p>
            <a:pPr>
              <a:lnSpc>
                <a:spcPct val="80000"/>
              </a:lnSpc>
              <a:defRPr/>
            </a:pPr>
            <a:r>
              <a:rPr lang="en-US" dirty="0"/>
              <a:t>Personal Development and Mutual Understanding</a:t>
            </a:r>
          </a:p>
          <a:p>
            <a:pPr>
              <a:lnSpc>
                <a:spcPct val="80000"/>
              </a:lnSpc>
              <a:defRPr/>
            </a:pPr>
            <a:r>
              <a:rPr lang="en-US" dirty="0"/>
              <a:t>The World Around Us</a:t>
            </a:r>
          </a:p>
          <a:p>
            <a:pPr>
              <a:lnSpc>
                <a:spcPct val="80000"/>
              </a:lnSpc>
              <a:defRPr/>
            </a:pPr>
            <a:r>
              <a:rPr lang="en-US" dirty="0"/>
              <a:t>Physical Education</a:t>
            </a:r>
          </a:p>
          <a:p>
            <a:pPr>
              <a:lnSpc>
                <a:spcPct val="80000"/>
              </a:lnSpc>
              <a:defRPr/>
            </a:pPr>
            <a:r>
              <a:rPr lang="en-US" dirty="0"/>
              <a:t>Religious Education</a:t>
            </a:r>
          </a:p>
          <a:p>
            <a:pPr>
              <a:lnSpc>
                <a:spcPct val="80000"/>
              </a:lnSpc>
              <a:defRPr/>
            </a:pPr>
            <a:endParaRPr lang="en-GB" dirty="0"/>
          </a:p>
          <a:p>
            <a:pPr marL="457200" indent="-457200">
              <a:buFont typeface="Arial" pitchFamily="34" charset="0"/>
              <a:buChar char="•"/>
              <a:defRPr/>
            </a:pPr>
            <a:endParaRPr lang="en-GB" sz="1400" b="1" dirty="0">
              <a:solidFill>
                <a:schemeClr val="tx2"/>
              </a:solidFill>
            </a:endParaRPr>
          </a:p>
        </p:txBody>
      </p:sp>
    </p:spTree>
    <p:extLst>
      <p:ext uri="{BB962C8B-B14F-4D97-AF65-F5344CB8AC3E}">
        <p14:creationId xmlns:p14="http://schemas.microsoft.com/office/powerpoint/2010/main" val="3221633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7352"/>
            <a:ext cx="9877481" cy="6982940"/>
          </a:xfrm>
        </p:spPr>
      </p:pic>
      <p:sp>
        <p:nvSpPr>
          <p:cNvPr id="8" name="Title 7"/>
          <p:cNvSpPr>
            <a:spLocks noGrp="1"/>
          </p:cNvSpPr>
          <p:nvPr>
            <p:ph type="title"/>
          </p:nvPr>
        </p:nvSpPr>
        <p:spPr>
          <a:xfrm>
            <a:off x="1149928" y="2272873"/>
            <a:ext cx="3740727" cy="864206"/>
          </a:xfrm>
        </p:spPr>
        <p:txBody>
          <a:bodyPr>
            <a:normAutofit fontScale="90000"/>
          </a:bodyPr>
          <a:lstStyle/>
          <a:p>
            <a:pPr algn="r"/>
            <a:r>
              <a:rPr lang="en-GB" sz="3600" b="1" dirty="0"/>
              <a:t/>
            </a:r>
            <a:br>
              <a:rPr lang="en-GB" sz="3600" b="1" dirty="0"/>
            </a:br>
            <a:endParaRPr lang="en-US" sz="3600" b="1" dirty="0">
              <a:solidFill>
                <a:srgbClr val="000090"/>
              </a:solidFill>
              <a:latin typeface="Trajan Pro"/>
              <a:cs typeface="Trajan Pro"/>
            </a:endParaRPr>
          </a:p>
        </p:txBody>
      </p:sp>
      <p:sp>
        <p:nvSpPr>
          <p:cNvPr id="9" name="TextBox 8"/>
          <p:cNvSpPr txBox="1"/>
          <p:nvPr/>
        </p:nvSpPr>
        <p:spPr>
          <a:xfrm>
            <a:off x="1447652" y="1884962"/>
            <a:ext cx="5599363" cy="3354765"/>
          </a:xfrm>
          <a:prstGeom prst="rect">
            <a:avLst/>
          </a:prstGeom>
          <a:noFill/>
        </p:spPr>
        <p:txBody>
          <a:bodyPr wrap="square" rtlCol="0">
            <a:spAutoFit/>
          </a:bodyPr>
          <a:lstStyle/>
          <a:p>
            <a:pPr lvl="3">
              <a:defRPr/>
            </a:pPr>
            <a:r>
              <a:rPr lang="en-GB" sz="3200" b="1" dirty="0">
                <a:solidFill>
                  <a:schemeClr val="tx2"/>
                </a:solidFill>
                <a:latin typeface="Trajan Pro"/>
              </a:rPr>
              <a:t>Mathematics</a:t>
            </a:r>
          </a:p>
          <a:p>
            <a:pPr lvl="3">
              <a:defRPr/>
            </a:pPr>
            <a:endParaRPr lang="en-GB" sz="800" b="1" dirty="0">
              <a:solidFill>
                <a:schemeClr val="tx2"/>
              </a:solidFill>
              <a:latin typeface="Trajan Pro"/>
            </a:endParaRPr>
          </a:p>
          <a:p>
            <a:pPr lvl="3">
              <a:defRPr/>
            </a:pPr>
            <a:endParaRPr lang="en-GB" sz="3200" b="1" dirty="0">
              <a:solidFill>
                <a:schemeClr val="tx2"/>
              </a:solidFill>
              <a:latin typeface="Trajan Pro"/>
            </a:endParaRPr>
          </a:p>
          <a:p>
            <a:pPr lvl="3">
              <a:defRPr/>
            </a:pPr>
            <a:endParaRPr lang="en-GB" dirty="0"/>
          </a:p>
          <a:p>
            <a:pPr>
              <a:defRPr/>
            </a:pPr>
            <a:endParaRPr lang="en-US" sz="2400" b="1" dirty="0">
              <a:solidFill>
                <a:schemeClr val="tx2"/>
              </a:solidFill>
            </a:endParaRPr>
          </a:p>
          <a:p>
            <a:pPr>
              <a:defRPr/>
            </a:pPr>
            <a:endParaRPr lang="en-GB" sz="1400" b="1" dirty="0">
              <a:solidFill>
                <a:schemeClr val="tx2"/>
              </a:solidFill>
            </a:endParaRPr>
          </a:p>
          <a:p>
            <a:pPr>
              <a:defRPr/>
            </a:pPr>
            <a:r>
              <a:rPr lang="en-GB" sz="1400" b="1" dirty="0">
                <a:solidFill>
                  <a:schemeClr val="tx2"/>
                </a:solidFill>
              </a:rPr>
              <a:t>	     :</a:t>
            </a: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p:txBody>
      </p:sp>
      <p:sp>
        <p:nvSpPr>
          <p:cNvPr id="2" name="Rectangle 1"/>
          <p:cNvSpPr/>
          <p:nvPr/>
        </p:nvSpPr>
        <p:spPr>
          <a:xfrm>
            <a:off x="137407" y="4678640"/>
            <a:ext cx="9047018" cy="1477328"/>
          </a:xfrm>
          <a:prstGeom prst="rect">
            <a:avLst/>
          </a:prstGeom>
        </p:spPr>
        <p:txBody>
          <a:bodyPr wrap="square">
            <a:spAutoFit/>
          </a:bodyPr>
          <a:lstStyle/>
          <a:p>
            <a:pPr marL="214313" indent="-214313">
              <a:buFont typeface="Arial" panose="020B0604020202020204" pitchFamily="34" charset="0"/>
              <a:buChar char="•"/>
              <a:defRPr/>
            </a:pPr>
            <a:r>
              <a:rPr lang="en-GB" dirty="0"/>
              <a:t>An important part of Numeracy is equipping children with the strategies they need to solve problems</a:t>
            </a:r>
          </a:p>
          <a:p>
            <a:pPr marL="214313" indent="-214313">
              <a:buFont typeface="Arial" panose="020B0604020202020204" pitchFamily="34" charset="0"/>
              <a:buChar char="•"/>
              <a:defRPr/>
            </a:pPr>
            <a:r>
              <a:rPr lang="en-US" dirty="0"/>
              <a:t>We are looking at </a:t>
            </a:r>
            <a:r>
              <a:rPr lang="en-US" b="1" dirty="0"/>
              <a:t>bar modelling </a:t>
            </a:r>
            <a:r>
              <a:rPr lang="en-US" dirty="0"/>
              <a:t>as one approach – the children use bars/rectangles to represent the problem.</a:t>
            </a:r>
          </a:p>
          <a:p>
            <a:pPr>
              <a:defRPr/>
            </a:pPr>
            <a:endParaRPr lang="en-US" dirty="0"/>
          </a:p>
        </p:txBody>
      </p:sp>
      <p:pic>
        <p:nvPicPr>
          <p:cNvPr id="7" name="Picture 6"/>
          <p:cNvPicPr>
            <a:picLocks noChangeAspect="1"/>
          </p:cNvPicPr>
          <p:nvPr/>
        </p:nvPicPr>
        <p:blipFill rotWithShape="1">
          <a:blip r:embed="rId4"/>
          <a:srcRect t="9988" b="68436"/>
          <a:stretch/>
        </p:blipFill>
        <p:spPr>
          <a:xfrm>
            <a:off x="6180908" y="5903330"/>
            <a:ext cx="2318657" cy="715583"/>
          </a:xfrm>
          <a:prstGeom prst="rect">
            <a:avLst/>
          </a:prstGeom>
          <a:solidFill>
            <a:srgbClr val="FFFF00">
              <a:alpha val="6000"/>
            </a:srgbClr>
          </a:solidFill>
          <a:ln>
            <a:solidFill>
              <a:schemeClr val="tx1"/>
            </a:solidFill>
          </a:ln>
        </p:spPr>
      </p:pic>
      <p:sp>
        <p:nvSpPr>
          <p:cNvPr id="3" name="Rectangle 2"/>
          <p:cNvSpPr/>
          <p:nvPr/>
        </p:nvSpPr>
        <p:spPr>
          <a:xfrm>
            <a:off x="318655" y="2594722"/>
            <a:ext cx="5599363" cy="2185214"/>
          </a:xfrm>
          <a:prstGeom prst="rect">
            <a:avLst/>
          </a:prstGeom>
        </p:spPr>
        <p:txBody>
          <a:bodyPr wrap="square">
            <a:spAutoFit/>
          </a:bodyPr>
          <a:lstStyle/>
          <a:p>
            <a:r>
              <a:rPr lang="en-US" sz="2400" b="1" dirty="0">
                <a:solidFill>
                  <a:schemeClr val="tx2"/>
                </a:solidFill>
                <a:latin typeface="Trajan Pro"/>
              </a:rPr>
              <a:t>5 Strands of </a:t>
            </a:r>
            <a:r>
              <a:rPr lang="en-US" sz="2400" b="1" dirty="0" err="1">
                <a:solidFill>
                  <a:schemeClr val="tx2"/>
                </a:solidFill>
                <a:latin typeface="Trajan Pro"/>
              </a:rPr>
              <a:t>Maths</a:t>
            </a:r>
            <a:endParaRPr lang="en-US" sz="2400" b="1" dirty="0">
              <a:solidFill>
                <a:schemeClr val="tx2"/>
              </a:solidFill>
              <a:latin typeface="Trajan Pro"/>
            </a:endParaRPr>
          </a:p>
          <a:p>
            <a:r>
              <a:rPr lang="en-GB" altLang="en-US" sz="1600" dirty="0">
                <a:solidFill>
                  <a:srgbClr val="000000"/>
                </a:solidFill>
              </a:rPr>
              <a:t>Number, measures, shape and space, handling data and problem solving.</a:t>
            </a:r>
            <a:endParaRPr lang="en-US" sz="2400" b="1" dirty="0">
              <a:solidFill>
                <a:schemeClr val="tx2"/>
              </a:solidFill>
              <a:latin typeface="Trajan Pro"/>
            </a:endParaRPr>
          </a:p>
          <a:p>
            <a:r>
              <a:rPr lang="en-US" sz="2400" b="1" dirty="0">
                <a:solidFill>
                  <a:schemeClr val="tx2"/>
                </a:solidFill>
                <a:latin typeface="Trajan Pro"/>
              </a:rPr>
              <a:t>Whole School Focus</a:t>
            </a:r>
          </a:p>
          <a:p>
            <a:r>
              <a:rPr lang="en-US" sz="1600" dirty="0">
                <a:latin typeface="+mj-lt"/>
              </a:rPr>
              <a:t>Mental </a:t>
            </a:r>
            <a:r>
              <a:rPr lang="en-US" sz="1600" dirty="0" err="1">
                <a:latin typeface="+mj-lt"/>
              </a:rPr>
              <a:t>Maths</a:t>
            </a:r>
            <a:endParaRPr lang="en-US" sz="1600" dirty="0">
              <a:latin typeface="+mj-lt"/>
            </a:endParaRPr>
          </a:p>
          <a:p>
            <a:endParaRPr lang="en-US" sz="1600" dirty="0">
              <a:latin typeface="+mj-lt"/>
            </a:endParaRPr>
          </a:p>
          <a:p>
            <a:r>
              <a:rPr lang="en-US" sz="2400" b="1" dirty="0">
                <a:solidFill>
                  <a:schemeClr val="tx2"/>
                </a:solidFill>
                <a:latin typeface="Trajan Pro"/>
              </a:rPr>
              <a:t>Problem-solving</a:t>
            </a:r>
            <a:endParaRPr lang="en-GB" sz="2400" dirty="0"/>
          </a:p>
        </p:txBody>
      </p:sp>
    </p:spTree>
    <p:extLst>
      <p:ext uri="{BB962C8B-B14F-4D97-AF65-F5344CB8AC3E}">
        <p14:creationId xmlns:p14="http://schemas.microsoft.com/office/powerpoint/2010/main" val="3612446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1149928" y="2272873"/>
            <a:ext cx="3740727" cy="864206"/>
          </a:xfrm>
        </p:spPr>
        <p:txBody>
          <a:bodyPr>
            <a:normAutofit fontScale="90000"/>
          </a:bodyPr>
          <a:lstStyle/>
          <a:p>
            <a:pPr algn="r"/>
            <a:r>
              <a:rPr lang="en-GB" sz="3600" b="1" dirty="0"/>
              <a:t/>
            </a:r>
            <a:br>
              <a:rPr lang="en-GB" sz="3600" b="1" dirty="0"/>
            </a:br>
            <a:endParaRPr lang="en-US" sz="3600" b="1" dirty="0">
              <a:solidFill>
                <a:srgbClr val="000090"/>
              </a:solidFill>
              <a:latin typeface="Trajan Pro"/>
              <a:cs typeface="Trajan Pro"/>
            </a:endParaRPr>
          </a:p>
        </p:txBody>
      </p:sp>
      <p:sp>
        <p:nvSpPr>
          <p:cNvPr id="9" name="TextBox 8"/>
          <p:cNvSpPr txBox="1"/>
          <p:nvPr/>
        </p:nvSpPr>
        <p:spPr>
          <a:xfrm>
            <a:off x="-328140" y="2229430"/>
            <a:ext cx="7921635" cy="4524315"/>
          </a:xfrm>
          <a:prstGeom prst="rect">
            <a:avLst/>
          </a:prstGeom>
          <a:noFill/>
        </p:spPr>
        <p:txBody>
          <a:bodyPr wrap="square" rtlCol="0">
            <a:spAutoFit/>
          </a:bodyPr>
          <a:lstStyle/>
          <a:p>
            <a:pPr lvl="3">
              <a:defRPr/>
            </a:pPr>
            <a:r>
              <a:rPr lang="en-GB" sz="3200" b="1" dirty="0">
                <a:solidFill>
                  <a:schemeClr val="tx2"/>
                </a:solidFill>
                <a:latin typeface="Trajan Pro"/>
              </a:rPr>
              <a:t>Freckle and Star Maths</a:t>
            </a:r>
          </a:p>
          <a:p>
            <a:pPr lvl="3">
              <a:defRPr/>
            </a:pPr>
            <a:endParaRPr lang="en-GB" sz="800" b="1" dirty="0">
              <a:solidFill>
                <a:schemeClr val="tx2"/>
              </a:solidFill>
              <a:latin typeface="Trajan Pro"/>
            </a:endParaRPr>
          </a:p>
          <a:p>
            <a:pPr lvl="3">
              <a:defRPr/>
            </a:pPr>
            <a:endParaRPr lang="en-GB" sz="3200" b="1" dirty="0">
              <a:solidFill>
                <a:schemeClr val="tx2"/>
              </a:solidFill>
              <a:latin typeface="Trajan Pro"/>
            </a:endParaRPr>
          </a:p>
          <a:p>
            <a:pPr marL="1657350" lvl="3" indent="-285750">
              <a:buFont typeface="Arial" panose="020B0604020202020204" pitchFamily="34" charset="0"/>
              <a:buChar char="•"/>
              <a:defRPr/>
            </a:pPr>
            <a:r>
              <a:rPr lang="en-GB" dirty="0"/>
              <a:t>Freckle Maths- online platform for revising maths topics at the level of the child.</a:t>
            </a:r>
          </a:p>
          <a:p>
            <a:pPr marL="1657350" lvl="3" indent="-285750">
              <a:buFont typeface="Arial" panose="020B0604020202020204" pitchFamily="34" charset="0"/>
              <a:buChar char="•"/>
              <a:defRPr/>
            </a:pPr>
            <a:r>
              <a:rPr lang="en-GB" dirty="0"/>
              <a:t>It will be used similarly to AR at home and in school.</a:t>
            </a:r>
          </a:p>
          <a:p>
            <a:pPr marL="1657350" lvl="3" indent="-285750">
              <a:buFont typeface="Arial" panose="020B0604020202020204" pitchFamily="34" charset="0"/>
              <a:buChar char="•"/>
              <a:defRPr/>
            </a:pPr>
            <a:r>
              <a:rPr lang="en-GB" dirty="0"/>
              <a:t>Maths Star Assessment completed each half term.</a:t>
            </a:r>
          </a:p>
          <a:p>
            <a:pPr marL="1657350" lvl="3" indent="-285750">
              <a:buFont typeface="Arial" panose="020B0604020202020204" pitchFamily="34" charset="0"/>
              <a:buChar char="•"/>
              <a:defRPr/>
            </a:pPr>
            <a:r>
              <a:rPr lang="en-GB" dirty="0"/>
              <a:t>Rewards at assembly</a:t>
            </a:r>
          </a:p>
          <a:p>
            <a:pPr marL="1657350" lvl="3" indent="-285750">
              <a:buFont typeface="Arial" panose="020B0604020202020204" pitchFamily="34" charset="0"/>
              <a:buChar char="•"/>
              <a:defRPr/>
            </a:pPr>
            <a:r>
              <a:rPr lang="en-GB" dirty="0"/>
              <a:t>Link on Google Classroom- can be accessed in same way as AR.</a:t>
            </a:r>
          </a:p>
          <a:p>
            <a:pPr>
              <a:defRPr/>
            </a:pPr>
            <a:endParaRPr lang="en-US" sz="2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p:txBody>
      </p:sp>
    </p:spTree>
    <p:extLst>
      <p:ext uri="{BB962C8B-B14F-4D97-AF65-F5344CB8AC3E}">
        <p14:creationId xmlns:p14="http://schemas.microsoft.com/office/powerpoint/2010/main" val="36988409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11095" y="0"/>
            <a:ext cx="9213593" cy="6858000"/>
          </a:xfrm>
        </p:spPr>
      </p:pic>
      <p:sp>
        <p:nvSpPr>
          <p:cNvPr id="8" name="Title 7"/>
          <p:cNvSpPr>
            <a:spLocks noGrp="1"/>
          </p:cNvSpPr>
          <p:nvPr>
            <p:ph type="title"/>
          </p:nvPr>
        </p:nvSpPr>
        <p:spPr>
          <a:xfrm>
            <a:off x="2791530" y="2053425"/>
            <a:ext cx="3491345" cy="305800"/>
          </a:xfrm>
        </p:spPr>
        <p:txBody>
          <a:bodyPr>
            <a:normAutofit fontScale="90000"/>
          </a:bodyPr>
          <a:lstStyle/>
          <a:p>
            <a:pPr algn="l"/>
            <a:endParaRPr lang="en-US" sz="2700" b="1" dirty="0">
              <a:solidFill>
                <a:srgbClr val="000090"/>
              </a:solidFill>
              <a:latin typeface="Trajan Pro"/>
              <a:cs typeface="Trajan Pro"/>
            </a:endParaRPr>
          </a:p>
        </p:txBody>
      </p:sp>
      <p:sp>
        <p:nvSpPr>
          <p:cNvPr id="9" name="TextBox 8"/>
          <p:cNvSpPr txBox="1"/>
          <p:nvPr/>
        </p:nvSpPr>
        <p:spPr>
          <a:xfrm>
            <a:off x="130824" y="3678175"/>
            <a:ext cx="9213593" cy="2331407"/>
          </a:xfrm>
          <a:prstGeom prst="rect">
            <a:avLst/>
          </a:prstGeom>
          <a:noFill/>
        </p:spPr>
        <p:txBody>
          <a:bodyPr wrap="square" rtlCol="0">
            <a:spAutoFit/>
          </a:bodyPr>
          <a:lstStyle/>
          <a:p>
            <a:pPr marL="342900" lvl="1" defTabSz="685800">
              <a:defRPr/>
            </a:pPr>
            <a:endParaRPr lang="en-GB" sz="2200" dirty="0">
              <a:solidFill>
                <a:prstClr val="black"/>
              </a:solidFill>
              <a:latin typeface="Calibri" panose="020F0502020204030204"/>
            </a:endParaRPr>
          </a:p>
          <a:p>
            <a:pPr marL="342900" lvl="1" defTabSz="685800">
              <a:defRPr/>
            </a:pPr>
            <a:r>
              <a:rPr lang="en-GB" sz="2200" dirty="0">
                <a:solidFill>
                  <a:prstClr val="black"/>
                </a:solidFill>
                <a:latin typeface="Calibri" panose="020F0502020204030204"/>
              </a:rPr>
              <a:t>Reading: </a:t>
            </a:r>
          </a:p>
          <a:p>
            <a:pPr marL="557213" lvl="1" indent="-214313" defTabSz="685800">
              <a:buFont typeface="Arial" panose="020B0604020202020204" pitchFamily="34" charset="0"/>
              <a:buChar char="•"/>
              <a:defRPr/>
            </a:pPr>
            <a:r>
              <a:rPr lang="en-GB" sz="2200" dirty="0">
                <a:solidFill>
                  <a:prstClr val="black"/>
                </a:solidFill>
                <a:latin typeface="Calibri" panose="020F0502020204030204"/>
              </a:rPr>
              <a:t>Small group guided/ whole class guided/ shared reading</a:t>
            </a:r>
          </a:p>
          <a:p>
            <a:pPr marL="557213" lvl="1" indent="-214313" defTabSz="685800">
              <a:buFont typeface="Arial" panose="020B0604020202020204" pitchFamily="34" charset="0"/>
              <a:buChar char="•"/>
              <a:defRPr/>
            </a:pPr>
            <a:r>
              <a:rPr lang="en-GB" sz="2200" dirty="0">
                <a:solidFill>
                  <a:prstClr val="black"/>
                </a:solidFill>
                <a:latin typeface="Calibri" panose="020F0502020204030204"/>
              </a:rPr>
              <a:t>Home Readers – pitched at your child’s </a:t>
            </a:r>
            <a:r>
              <a:rPr lang="en-GB" sz="2200" b="1" dirty="0">
                <a:solidFill>
                  <a:prstClr val="black"/>
                </a:solidFill>
                <a:latin typeface="Calibri" panose="020F0502020204030204"/>
              </a:rPr>
              <a:t>individual </a:t>
            </a:r>
            <a:r>
              <a:rPr lang="en-GB" sz="2200" dirty="0">
                <a:solidFill>
                  <a:prstClr val="black"/>
                </a:solidFill>
                <a:latin typeface="Calibri" panose="020F0502020204030204"/>
              </a:rPr>
              <a:t>level (based on STAR test)</a:t>
            </a:r>
          </a:p>
          <a:p>
            <a:pPr marL="557213" lvl="1" indent="-214313" defTabSz="685800">
              <a:buFont typeface="Arial" panose="020B0604020202020204" pitchFamily="34" charset="0"/>
              <a:buChar char="•"/>
              <a:defRPr/>
            </a:pPr>
            <a:r>
              <a:rPr lang="en-GB" sz="2200" dirty="0">
                <a:solidFill>
                  <a:prstClr val="black"/>
                </a:solidFill>
                <a:latin typeface="Calibri" panose="020F0502020204030204"/>
              </a:rPr>
              <a:t>Accelerated Reader Quizzes will be taken on texts, where available.</a:t>
            </a:r>
          </a:p>
          <a:p>
            <a:pPr marL="557213" lvl="1" indent="-214313" defTabSz="685800">
              <a:buFont typeface="Arial" panose="020B0604020202020204" pitchFamily="34" charset="0"/>
              <a:buChar char="•"/>
              <a:defRPr/>
            </a:pPr>
            <a:endParaRPr lang="en-GB" sz="1350" dirty="0">
              <a:solidFill>
                <a:prstClr val="black"/>
              </a:solidFill>
              <a:latin typeface="Calibri" panose="020F0502020204030204"/>
            </a:endParaRPr>
          </a:p>
        </p:txBody>
      </p:sp>
      <p:graphicFrame>
        <p:nvGraphicFramePr>
          <p:cNvPr id="5" name="Diagram 4"/>
          <p:cNvGraphicFramePr/>
          <p:nvPr>
            <p:extLst>
              <p:ext uri="{D42A27DB-BD31-4B8C-83A1-F6EECF244321}">
                <p14:modId xmlns:p14="http://schemas.microsoft.com/office/powerpoint/2010/main" val="3147498544"/>
              </p:ext>
            </p:extLst>
          </p:nvPr>
        </p:nvGraphicFramePr>
        <p:xfrm>
          <a:off x="1277653" y="1152394"/>
          <a:ext cx="6449393" cy="33272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94921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1149928" y="2272873"/>
            <a:ext cx="3740727" cy="864206"/>
          </a:xfrm>
        </p:spPr>
        <p:txBody>
          <a:bodyPr>
            <a:normAutofit fontScale="90000"/>
          </a:bodyPr>
          <a:lstStyle/>
          <a:p>
            <a:pPr algn="r"/>
            <a:r>
              <a:rPr lang="en-GB" sz="3600" b="1" dirty="0"/>
              <a:t/>
            </a:r>
            <a:br>
              <a:rPr lang="en-GB" sz="3600" b="1" dirty="0"/>
            </a:br>
            <a:endParaRPr lang="en-US" sz="3600" b="1" dirty="0">
              <a:solidFill>
                <a:srgbClr val="000090"/>
              </a:solidFill>
              <a:latin typeface="Trajan Pro"/>
              <a:cs typeface="Trajan Pro"/>
            </a:endParaRPr>
          </a:p>
        </p:txBody>
      </p:sp>
      <p:sp>
        <p:nvSpPr>
          <p:cNvPr id="9" name="TextBox 8"/>
          <p:cNvSpPr txBox="1"/>
          <p:nvPr/>
        </p:nvSpPr>
        <p:spPr>
          <a:xfrm>
            <a:off x="-789709" y="2265697"/>
            <a:ext cx="10155382" cy="5632311"/>
          </a:xfrm>
          <a:prstGeom prst="rect">
            <a:avLst/>
          </a:prstGeom>
          <a:noFill/>
        </p:spPr>
        <p:txBody>
          <a:bodyPr wrap="square" rtlCol="0">
            <a:spAutoFit/>
          </a:bodyPr>
          <a:lstStyle/>
          <a:p>
            <a:pPr lvl="3">
              <a:defRPr/>
            </a:pPr>
            <a:r>
              <a:rPr lang="en-GB" sz="2800" b="1" dirty="0">
                <a:solidFill>
                  <a:schemeClr val="tx2"/>
                </a:solidFill>
                <a:latin typeface="Trajan Pro"/>
              </a:rPr>
              <a:t>ICT					</a:t>
            </a:r>
            <a:r>
              <a:rPr lang="en-GB" dirty="0"/>
              <a:t>Publishing</a:t>
            </a:r>
          </a:p>
          <a:p>
            <a:pPr>
              <a:defRPr/>
            </a:pPr>
            <a:r>
              <a:rPr lang="en-GB" dirty="0"/>
              <a:t>									Presenting</a:t>
            </a:r>
          </a:p>
          <a:p>
            <a:pPr>
              <a:defRPr/>
            </a:pPr>
            <a:r>
              <a:rPr lang="en-GB" dirty="0"/>
              <a:t>								         Multi-Media Presentations including digital audio &amp; sound</a:t>
            </a:r>
            <a:r>
              <a:rPr lang="en-GB" dirty="0">
                <a:solidFill>
                  <a:schemeClr val="tx2"/>
                </a:solidFill>
              </a:rPr>
              <a:t>	</a:t>
            </a:r>
          </a:p>
          <a:p>
            <a:pPr>
              <a:defRPr/>
            </a:pPr>
            <a:endParaRPr lang="en-GB" dirty="0">
              <a:solidFill>
                <a:schemeClr val="tx2"/>
              </a:solidFill>
            </a:endParaRPr>
          </a:p>
          <a:p>
            <a:pPr>
              <a:defRPr/>
            </a:pPr>
            <a:r>
              <a:rPr lang="en-GB" sz="2400" b="1" dirty="0">
                <a:solidFill>
                  <a:schemeClr val="tx2"/>
                </a:solidFill>
                <a:latin typeface="Trajan Pro"/>
              </a:rPr>
              <a:t>                World Around Us</a:t>
            </a:r>
            <a:r>
              <a:rPr lang="en-GB" sz="2400" dirty="0">
                <a:solidFill>
                  <a:schemeClr val="tx2"/>
                </a:solidFill>
                <a:latin typeface="Trajan Pro"/>
              </a:rPr>
              <a:t> 	</a:t>
            </a:r>
            <a:r>
              <a:rPr lang="en-GB" dirty="0"/>
              <a:t>Invention &amp; Ingenuity, Through the Eyes of a Child, Be Wise!</a:t>
            </a:r>
          </a:p>
          <a:p>
            <a:pPr>
              <a:defRPr/>
            </a:pPr>
            <a:r>
              <a:rPr lang="en-GB" dirty="0">
                <a:solidFill>
                  <a:schemeClr val="tx2"/>
                </a:solidFill>
              </a:rPr>
              <a:t>                    				              </a:t>
            </a:r>
          </a:p>
          <a:p>
            <a:pPr>
              <a:defRPr/>
            </a:pPr>
            <a:r>
              <a:rPr lang="en-GB" dirty="0">
                <a:solidFill>
                  <a:schemeClr val="tx2"/>
                </a:solidFill>
              </a:rPr>
              <a:t>										</a:t>
            </a:r>
            <a:endParaRPr lang="en-GB" dirty="0"/>
          </a:p>
          <a:p>
            <a:pPr>
              <a:defRPr/>
            </a:pPr>
            <a:r>
              <a:rPr lang="en-US" dirty="0"/>
              <a:t>		       </a:t>
            </a:r>
            <a:r>
              <a:rPr lang="en-US" sz="2400" b="1" dirty="0">
                <a:solidFill>
                  <a:schemeClr val="tx2"/>
                </a:solidFill>
                <a:latin typeface="Trajan Pro"/>
              </a:rPr>
              <a:t>The Arts				</a:t>
            </a:r>
            <a:r>
              <a:rPr lang="en-US" dirty="0">
                <a:latin typeface="Calibri" panose="020F0502020204030204" pitchFamily="34" charset="0"/>
              </a:rPr>
              <a:t>Art, Music, Drama</a:t>
            </a:r>
            <a:r>
              <a:rPr lang="en-US" sz="2400" b="1" dirty="0">
                <a:solidFill>
                  <a:schemeClr val="tx2"/>
                </a:solidFill>
                <a:latin typeface="Trajan Pro"/>
              </a:rPr>
              <a:t>			</a:t>
            </a:r>
          </a:p>
          <a:p>
            <a:pPr>
              <a:defRPr/>
            </a:pPr>
            <a:endParaRPr lang="en-US" sz="2400" b="1" dirty="0">
              <a:solidFill>
                <a:schemeClr val="tx2"/>
              </a:solidFill>
              <a:latin typeface="Trajan Pro"/>
            </a:endParaRPr>
          </a:p>
          <a:p>
            <a:pPr>
              <a:defRPr/>
            </a:pPr>
            <a:r>
              <a:rPr lang="en-US" sz="2400" b="1" dirty="0">
                <a:solidFill>
                  <a:schemeClr val="tx2"/>
                </a:solidFill>
              </a:rPr>
              <a:t>			</a:t>
            </a:r>
            <a:r>
              <a:rPr lang="en-US" sz="2400" b="1" dirty="0">
                <a:solidFill>
                  <a:schemeClr val="tx2"/>
                </a:solidFill>
                <a:latin typeface="Trajan Pro"/>
              </a:rPr>
              <a:t>P.E.</a:t>
            </a:r>
            <a:r>
              <a:rPr lang="en-GB" sz="2400" dirty="0">
                <a:solidFill>
                  <a:schemeClr val="tx2"/>
                </a:solidFill>
                <a:latin typeface="Trajan Pro"/>
              </a:rPr>
              <a:t> </a:t>
            </a:r>
            <a:r>
              <a:rPr lang="en-GB" sz="2400" dirty="0">
                <a:solidFill>
                  <a:schemeClr val="tx2"/>
                </a:solidFill>
              </a:rPr>
              <a:t>					</a:t>
            </a:r>
            <a:r>
              <a:rPr lang="en-GB" dirty="0"/>
              <a:t>Swimming, Gymnastics, Athletics, Dance, Games</a:t>
            </a:r>
            <a:r>
              <a:rPr lang="en-GB" b="1" dirty="0"/>
              <a:t>. </a:t>
            </a:r>
          </a:p>
          <a:p>
            <a:pPr>
              <a:defRPr/>
            </a:pPr>
            <a:endParaRPr lang="en-US" sz="2400" b="1" dirty="0">
              <a:solidFill>
                <a:schemeClr val="tx2"/>
              </a:solidFill>
            </a:endParaRPr>
          </a:p>
          <a:p>
            <a:pPr>
              <a:defRPr/>
            </a:pPr>
            <a:endParaRPr lang="en-US" sz="2400" b="1" dirty="0">
              <a:solidFill>
                <a:schemeClr val="tx2"/>
              </a:solidFill>
            </a:endParaRPr>
          </a:p>
          <a:p>
            <a:pPr>
              <a:defRPr/>
            </a:pPr>
            <a:endParaRPr lang="en-GB" sz="1400" b="1" dirty="0">
              <a:solidFill>
                <a:schemeClr val="tx2"/>
              </a:solidFill>
            </a:endParaRPr>
          </a:p>
          <a:p>
            <a:pPr>
              <a:defRPr/>
            </a:pPr>
            <a:r>
              <a:rPr lang="en-GB" sz="1400" b="1" dirty="0">
                <a:solidFill>
                  <a:schemeClr val="tx2"/>
                </a:solidFill>
              </a:rPr>
              <a:t>	     :</a:t>
            </a: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a:p>
            <a:pPr>
              <a:defRPr/>
            </a:pPr>
            <a:endParaRPr lang="en-GB" sz="1400" b="1" dirty="0">
              <a:solidFill>
                <a:schemeClr val="tx2"/>
              </a:solidFill>
            </a:endParaRPr>
          </a:p>
        </p:txBody>
      </p:sp>
    </p:spTree>
    <p:extLst>
      <p:ext uri="{BB962C8B-B14F-4D97-AF65-F5344CB8AC3E}">
        <p14:creationId xmlns:p14="http://schemas.microsoft.com/office/powerpoint/2010/main" val="353159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1149928" y="2272873"/>
            <a:ext cx="3740727" cy="864206"/>
          </a:xfrm>
        </p:spPr>
        <p:txBody>
          <a:bodyPr>
            <a:normAutofit fontScale="90000"/>
          </a:bodyPr>
          <a:lstStyle/>
          <a:p>
            <a:pPr algn="r"/>
            <a:r>
              <a:rPr lang="en-GB" sz="3600" b="1" dirty="0"/>
              <a:t/>
            </a:r>
            <a:br>
              <a:rPr lang="en-GB" sz="3600" b="1" dirty="0"/>
            </a:br>
            <a:endParaRPr lang="en-US" sz="3600" b="1" dirty="0">
              <a:solidFill>
                <a:srgbClr val="000090"/>
              </a:solidFill>
              <a:latin typeface="Trajan Pro"/>
              <a:cs typeface="Trajan Pro"/>
            </a:endParaRPr>
          </a:p>
        </p:txBody>
      </p:sp>
      <p:sp>
        <p:nvSpPr>
          <p:cNvPr id="9" name="TextBox 8"/>
          <p:cNvSpPr txBox="1"/>
          <p:nvPr/>
        </p:nvSpPr>
        <p:spPr>
          <a:xfrm>
            <a:off x="526473" y="2272873"/>
            <a:ext cx="8617527" cy="3618811"/>
          </a:xfrm>
          <a:prstGeom prst="rect">
            <a:avLst/>
          </a:prstGeom>
          <a:noFill/>
        </p:spPr>
        <p:txBody>
          <a:bodyPr wrap="square" rtlCol="0">
            <a:spAutoFit/>
          </a:bodyPr>
          <a:lstStyle/>
          <a:p>
            <a:pPr>
              <a:lnSpc>
                <a:spcPct val="80000"/>
              </a:lnSpc>
              <a:defRPr/>
            </a:pPr>
            <a:r>
              <a:rPr lang="en-GB" sz="2400" b="1" dirty="0">
                <a:solidFill>
                  <a:schemeClr val="tx2"/>
                </a:solidFill>
                <a:latin typeface="Trajan Pro"/>
              </a:rPr>
              <a:t>							Religion</a:t>
            </a:r>
          </a:p>
          <a:p>
            <a:pPr>
              <a:lnSpc>
                <a:spcPct val="80000"/>
              </a:lnSpc>
              <a:defRPr/>
            </a:pPr>
            <a:r>
              <a:rPr lang="en-GB" dirty="0"/>
              <a:t>Grow in Love Programme</a:t>
            </a:r>
          </a:p>
          <a:p>
            <a:pPr>
              <a:lnSpc>
                <a:spcPct val="80000"/>
              </a:lnSpc>
              <a:defRPr/>
            </a:pPr>
            <a:r>
              <a:rPr lang="en-GB" dirty="0"/>
              <a:t>Mass in the Class (via St. Bernard’s webcam)</a:t>
            </a:r>
          </a:p>
          <a:p>
            <a:pPr>
              <a:lnSpc>
                <a:spcPct val="80000"/>
              </a:lnSpc>
              <a:defRPr/>
            </a:pPr>
            <a:r>
              <a:rPr lang="en-GB" dirty="0"/>
              <a:t>Assembly </a:t>
            </a:r>
          </a:p>
          <a:p>
            <a:pPr>
              <a:lnSpc>
                <a:spcPct val="80000"/>
              </a:lnSpc>
              <a:defRPr/>
            </a:pPr>
            <a:r>
              <a:rPr lang="en-GB" dirty="0"/>
              <a:t>Catholic Schools Week Jan 2025</a:t>
            </a:r>
          </a:p>
          <a:p>
            <a:pPr>
              <a:lnSpc>
                <a:spcPct val="80000"/>
              </a:lnSpc>
              <a:defRPr/>
            </a:pPr>
            <a:r>
              <a:rPr lang="en-GB" dirty="0"/>
              <a:t>Date for Confirmation: </a:t>
            </a:r>
          </a:p>
          <a:p>
            <a:pPr>
              <a:lnSpc>
                <a:spcPct val="80000"/>
              </a:lnSpc>
              <a:defRPr/>
            </a:pPr>
            <a:endParaRPr lang="en-GB" dirty="0"/>
          </a:p>
          <a:p>
            <a:pPr>
              <a:lnSpc>
                <a:spcPct val="80000"/>
              </a:lnSpc>
              <a:defRPr/>
            </a:pPr>
            <a:endParaRPr lang="en-GB" sz="1400" dirty="0"/>
          </a:p>
          <a:p>
            <a:pPr>
              <a:lnSpc>
                <a:spcPct val="80000"/>
              </a:lnSpc>
              <a:defRPr/>
            </a:pPr>
            <a:r>
              <a:rPr lang="en-GB" sz="2400" b="1" dirty="0">
                <a:solidFill>
                  <a:schemeClr val="tx2"/>
                </a:solidFill>
                <a:latin typeface="Trajan Pro"/>
              </a:rPr>
              <a:t>							PDMU</a:t>
            </a:r>
          </a:p>
          <a:p>
            <a:pPr>
              <a:lnSpc>
                <a:spcPct val="80000"/>
              </a:lnSpc>
              <a:defRPr/>
            </a:pPr>
            <a:endParaRPr lang="en-GB" sz="800" dirty="0">
              <a:solidFill>
                <a:schemeClr val="tx2"/>
              </a:solidFill>
              <a:latin typeface="Trajan Pro"/>
            </a:endParaRPr>
          </a:p>
          <a:p>
            <a:pPr>
              <a:lnSpc>
                <a:spcPct val="80000"/>
              </a:lnSpc>
              <a:defRPr/>
            </a:pPr>
            <a:r>
              <a:rPr lang="en-GB" dirty="0"/>
              <a:t>Self Awareness 			Self Esteem				Self Respect</a:t>
            </a:r>
          </a:p>
          <a:p>
            <a:pPr>
              <a:lnSpc>
                <a:spcPct val="80000"/>
              </a:lnSpc>
              <a:defRPr/>
            </a:pPr>
            <a:endParaRPr lang="en-GB" dirty="0"/>
          </a:p>
          <a:p>
            <a:pPr>
              <a:lnSpc>
                <a:spcPct val="80000"/>
              </a:lnSpc>
              <a:defRPr/>
            </a:pPr>
            <a:r>
              <a:rPr lang="en-GB" dirty="0"/>
              <a:t>Healthy Lifestyle			Resisting Peer Pressure		Staying Safe Online </a:t>
            </a:r>
          </a:p>
          <a:p>
            <a:pPr>
              <a:lnSpc>
                <a:spcPct val="80000"/>
              </a:lnSpc>
              <a:defRPr/>
            </a:pPr>
            <a:endParaRPr lang="en-GB" dirty="0"/>
          </a:p>
          <a:p>
            <a:pPr>
              <a:lnSpc>
                <a:spcPct val="80000"/>
              </a:lnSpc>
              <a:defRPr/>
            </a:pPr>
            <a:endParaRPr lang="en-GB" dirty="0"/>
          </a:p>
          <a:p>
            <a:pPr>
              <a:lnSpc>
                <a:spcPct val="80000"/>
              </a:lnSpc>
              <a:defRPr/>
            </a:pPr>
            <a:endParaRPr lang="en-GB" dirty="0"/>
          </a:p>
        </p:txBody>
      </p:sp>
    </p:spTree>
    <p:extLst>
      <p:ext uri="{BB962C8B-B14F-4D97-AF65-F5344CB8AC3E}">
        <p14:creationId xmlns:p14="http://schemas.microsoft.com/office/powerpoint/2010/main" val="1843097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4938740" y="1940568"/>
            <a:ext cx="4807527" cy="864206"/>
          </a:xfrm>
        </p:spPr>
        <p:txBody>
          <a:bodyPr>
            <a:normAutofit fontScale="90000"/>
          </a:bodyPr>
          <a:lstStyle/>
          <a:p>
            <a:pPr algn="r"/>
            <a:r>
              <a:rPr lang="en-GB" sz="4000" b="1" dirty="0">
                <a:solidFill>
                  <a:schemeClr val="tx2"/>
                </a:solidFill>
                <a:latin typeface="Trajan Pro"/>
              </a:rPr>
              <a:t>Assessment</a:t>
            </a:r>
            <a:r>
              <a:rPr lang="en-GB" sz="3600" b="1" dirty="0"/>
              <a:t/>
            </a:r>
            <a:br>
              <a:rPr lang="en-GB" sz="3600" b="1" dirty="0"/>
            </a:br>
            <a:endParaRPr lang="en-US" sz="3600" b="1" dirty="0">
              <a:solidFill>
                <a:srgbClr val="000090"/>
              </a:solidFill>
              <a:latin typeface="Trajan Pro"/>
              <a:cs typeface="Trajan Pro"/>
            </a:endParaRPr>
          </a:p>
        </p:txBody>
      </p:sp>
      <p:sp>
        <p:nvSpPr>
          <p:cNvPr id="9" name="TextBox 8"/>
          <p:cNvSpPr txBox="1"/>
          <p:nvPr/>
        </p:nvSpPr>
        <p:spPr>
          <a:xfrm>
            <a:off x="583029" y="2609401"/>
            <a:ext cx="9047019" cy="3539430"/>
          </a:xfrm>
          <a:prstGeom prst="rect">
            <a:avLst/>
          </a:prstGeom>
          <a:noFill/>
        </p:spPr>
        <p:txBody>
          <a:bodyPr wrap="square" rtlCol="0">
            <a:spAutoFit/>
          </a:bodyPr>
          <a:lstStyle/>
          <a:p>
            <a:pPr marL="609600" indent="-609600">
              <a:buFont typeface="Arial" panose="020B0604020202020204" pitchFamily="34" charset="0"/>
              <a:buChar char="•"/>
              <a:defRPr/>
            </a:pPr>
            <a:r>
              <a:rPr lang="en-GB" sz="2400" dirty="0">
                <a:solidFill>
                  <a:schemeClr val="tx2"/>
                </a:solidFill>
                <a:latin typeface="Trajan Pro"/>
              </a:rPr>
              <a:t>Transfer Test Dates</a:t>
            </a:r>
          </a:p>
          <a:p>
            <a:pPr marL="609600" indent="-609600">
              <a:defRPr/>
            </a:pPr>
            <a:r>
              <a:rPr lang="en-GB" sz="2400" dirty="0">
                <a:solidFill>
                  <a:schemeClr val="tx2"/>
                </a:solidFill>
                <a:latin typeface="Trajan Pro"/>
              </a:rPr>
              <a:t>	</a:t>
            </a:r>
            <a:r>
              <a:rPr lang="en-GB" b="1" dirty="0"/>
              <a:t>	SEAG</a:t>
            </a:r>
            <a:r>
              <a:rPr lang="en-GB" dirty="0"/>
              <a:t>- Test 1: 15</a:t>
            </a:r>
            <a:r>
              <a:rPr lang="en-GB" baseline="30000" dirty="0"/>
              <a:t>th</a:t>
            </a:r>
            <a:r>
              <a:rPr lang="en-GB" dirty="0"/>
              <a:t> November 2025 Test 2: 22</a:t>
            </a:r>
            <a:r>
              <a:rPr lang="en-GB" baseline="30000" dirty="0"/>
              <a:t>nd</a:t>
            </a:r>
            <a:r>
              <a:rPr lang="en-GB" dirty="0"/>
              <a:t> November 2025</a:t>
            </a:r>
            <a:endParaRPr lang="en-GB" sz="2400" dirty="0">
              <a:solidFill>
                <a:schemeClr val="tx2"/>
              </a:solidFill>
              <a:latin typeface="Trajan Pro"/>
            </a:endParaRPr>
          </a:p>
          <a:p>
            <a:pPr marL="609600" indent="-609600">
              <a:buFont typeface="Arial" panose="020B0604020202020204" pitchFamily="34" charset="0"/>
              <a:buChar char="•"/>
              <a:defRPr/>
            </a:pPr>
            <a:r>
              <a:rPr lang="en-GB" sz="2400" dirty="0">
                <a:solidFill>
                  <a:schemeClr val="tx2"/>
                </a:solidFill>
                <a:latin typeface="Trajan Pro"/>
              </a:rPr>
              <a:t>Standardised Tests</a:t>
            </a:r>
          </a:p>
          <a:p>
            <a:pPr marL="609600" indent="-609600">
              <a:defRPr/>
            </a:pPr>
            <a:r>
              <a:rPr lang="en-GB" dirty="0">
                <a:solidFill>
                  <a:schemeClr val="tx2"/>
                </a:solidFill>
              </a:rPr>
              <a:t>	</a:t>
            </a:r>
            <a:r>
              <a:rPr lang="en-GB" dirty="0"/>
              <a:t>English (PTE) and Maths (PTM) February</a:t>
            </a:r>
          </a:p>
          <a:p>
            <a:pPr marL="609600" indent="-609600">
              <a:buFont typeface="Arial" panose="020B0604020202020204" pitchFamily="34" charset="0"/>
              <a:buChar char="•"/>
              <a:defRPr/>
            </a:pPr>
            <a:r>
              <a:rPr lang="en-GB" sz="2400" dirty="0">
                <a:solidFill>
                  <a:schemeClr val="tx2"/>
                </a:solidFill>
                <a:latin typeface="Trajan Pro"/>
              </a:rPr>
              <a:t>Star Maths/Star Reading</a:t>
            </a:r>
          </a:p>
          <a:p>
            <a:pPr marL="609600" indent="-609600">
              <a:buFont typeface="Arial" panose="020B0604020202020204" pitchFamily="34" charset="0"/>
              <a:buChar char="•"/>
              <a:defRPr/>
            </a:pPr>
            <a:r>
              <a:rPr lang="en-GB" sz="2400" dirty="0">
                <a:solidFill>
                  <a:schemeClr val="tx2"/>
                </a:solidFill>
                <a:latin typeface="Trajan Pro"/>
              </a:rPr>
              <a:t>Continual observations</a:t>
            </a:r>
          </a:p>
          <a:p>
            <a:pPr marL="609600" indent="-609600">
              <a:buFont typeface="Arial" panose="020B0604020202020204" pitchFamily="34" charset="0"/>
              <a:buChar char="•"/>
              <a:defRPr/>
            </a:pPr>
            <a:r>
              <a:rPr lang="en-GB" sz="2400" dirty="0">
                <a:solidFill>
                  <a:schemeClr val="tx2"/>
                </a:solidFill>
                <a:latin typeface="Trajan Pro"/>
              </a:rPr>
              <a:t>Weekly tests</a:t>
            </a:r>
          </a:p>
          <a:p>
            <a:pPr marL="609600" indent="-609600">
              <a:buFont typeface="Arial" panose="020B0604020202020204" pitchFamily="34" charset="0"/>
              <a:buChar char="•"/>
              <a:defRPr/>
            </a:pPr>
            <a:r>
              <a:rPr lang="en-GB" sz="2400" dirty="0">
                <a:solidFill>
                  <a:schemeClr val="tx2"/>
                </a:solidFill>
                <a:latin typeface="Trajan Pro"/>
              </a:rPr>
              <a:t>Half termly written assessments</a:t>
            </a:r>
          </a:p>
          <a:p>
            <a:pPr marL="609600" indent="-609600">
              <a:defRPr/>
            </a:pPr>
            <a:r>
              <a:rPr lang="en-GB" sz="2400" dirty="0">
                <a:solidFill>
                  <a:schemeClr val="tx2"/>
                </a:solidFill>
                <a:latin typeface="Trajan Pro"/>
              </a:rPr>
              <a:t>   </a:t>
            </a:r>
          </a:p>
          <a:p>
            <a:pPr marL="457200" indent="-457200">
              <a:buFont typeface="Arial" pitchFamily="34" charset="0"/>
              <a:buChar char="•"/>
              <a:defRPr/>
            </a:pPr>
            <a:endParaRPr lang="en-GB" sz="1400" b="1" dirty="0">
              <a:solidFill>
                <a:schemeClr val="tx2"/>
              </a:solidFill>
            </a:endParaRPr>
          </a:p>
        </p:txBody>
      </p:sp>
    </p:spTree>
    <p:extLst>
      <p:ext uri="{BB962C8B-B14F-4D97-AF65-F5344CB8AC3E}">
        <p14:creationId xmlns:p14="http://schemas.microsoft.com/office/powerpoint/2010/main" val="4053534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1899867"/>
            <a:ext cx="8229600" cy="456343"/>
          </a:xfrm>
        </p:spPr>
        <p:txBody>
          <a:bodyPr>
            <a:normAutofit fontScale="90000"/>
          </a:bodyPr>
          <a:lstStyle/>
          <a:p>
            <a:r>
              <a:rPr lang="en-US" sz="3600" b="1" dirty="0">
                <a:solidFill>
                  <a:srgbClr val="000090"/>
                </a:solidFill>
                <a:latin typeface="Trajan Pro"/>
                <a:cs typeface="Trajan Pro"/>
              </a:rPr>
              <a:t>HOUSE POINTS SYSTEM</a:t>
            </a:r>
          </a:p>
        </p:txBody>
      </p:sp>
      <p:pic>
        <p:nvPicPr>
          <p:cNvPr id="1028" name="Picture 4">
            <a:extLst>
              <a:ext uri="{FF2B5EF4-FFF2-40B4-BE49-F238E27FC236}">
                <a16:creationId xmlns:a16="http://schemas.microsoft.com/office/drawing/2014/main" id="{C8045588-7522-182F-57A7-D002DAFF10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7190"/>
            <a:ext cx="9137649" cy="723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877481" cy="6982940"/>
          </a:xfrm>
        </p:spPr>
      </p:pic>
      <p:sp>
        <p:nvSpPr>
          <p:cNvPr id="8" name="Title 7"/>
          <p:cNvSpPr>
            <a:spLocks noGrp="1"/>
          </p:cNvSpPr>
          <p:nvPr>
            <p:ph type="title"/>
          </p:nvPr>
        </p:nvSpPr>
        <p:spPr>
          <a:xfrm>
            <a:off x="1149928" y="2386932"/>
            <a:ext cx="4655127" cy="407733"/>
          </a:xfrm>
        </p:spPr>
        <p:txBody>
          <a:bodyPr>
            <a:normAutofit fontScale="90000"/>
          </a:bodyPr>
          <a:lstStyle/>
          <a:p>
            <a:pPr algn="r"/>
            <a:r>
              <a:rPr lang="en-US" sz="3600" b="1" dirty="0">
                <a:solidFill>
                  <a:srgbClr val="000090"/>
                </a:solidFill>
                <a:latin typeface="Trajan Pro"/>
                <a:cs typeface="Trajan Pro"/>
              </a:rPr>
              <a:t>Allergies &amp; Medication</a:t>
            </a:r>
          </a:p>
        </p:txBody>
      </p:sp>
      <p:sp>
        <p:nvSpPr>
          <p:cNvPr id="9" name="TextBox 8"/>
          <p:cNvSpPr txBox="1"/>
          <p:nvPr/>
        </p:nvSpPr>
        <p:spPr>
          <a:xfrm>
            <a:off x="-1" y="2874900"/>
            <a:ext cx="9877481" cy="3139321"/>
          </a:xfrm>
          <a:prstGeom prst="rect">
            <a:avLst/>
          </a:prstGeom>
          <a:noFill/>
        </p:spPr>
        <p:txBody>
          <a:bodyPr wrap="square" rtlCol="0">
            <a:spAutoFit/>
          </a:bodyPr>
          <a:lstStyle/>
          <a:p>
            <a:pPr marL="800100" lvl="1" indent="-342900">
              <a:buFont typeface="Arial" panose="020B0604020202020204" pitchFamily="34" charset="0"/>
              <a:buChar char="•"/>
              <a:defRPr/>
            </a:pPr>
            <a:r>
              <a:rPr lang="en-GB" dirty="0"/>
              <a:t>Due to the growing number of children with allergies, we are unable to accept birthday cakes and treats to share in school.</a:t>
            </a:r>
          </a:p>
          <a:p>
            <a:pPr lvl="1">
              <a:defRPr/>
            </a:pPr>
            <a:endParaRPr lang="en-GB" dirty="0"/>
          </a:p>
          <a:p>
            <a:pPr marL="800100" lvl="1" indent="-342900">
              <a:buFont typeface="Arial" panose="020B0604020202020204" pitchFamily="34" charset="0"/>
              <a:buChar char="•"/>
              <a:defRPr/>
            </a:pPr>
            <a:r>
              <a:rPr lang="en-GB" dirty="0"/>
              <a:t>Medication: Please ensure that we have any up to date and necessary medication for your child. In order for medication to be administered,  you  will need to sign the ‘Administration of Medicine’ form. </a:t>
            </a:r>
          </a:p>
          <a:p>
            <a:pPr lvl="1">
              <a:defRPr/>
            </a:pPr>
            <a:endParaRPr lang="en-GB" dirty="0"/>
          </a:p>
          <a:p>
            <a:pPr marL="800100" lvl="1" indent="-342900">
              <a:buFont typeface="Arial" panose="020B0604020202020204" pitchFamily="34" charset="0"/>
              <a:buChar char="•"/>
              <a:defRPr/>
            </a:pPr>
            <a:r>
              <a:rPr lang="en-GB" dirty="0"/>
              <a:t>If your child attends an afterschool club, they will need additional medication which will be stored in the office. This should be sent to Mrs Mason, clearly labelled with your </a:t>
            </a:r>
            <a:r>
              <a:rPr lang="en-GB" b="1" dirty="0"/>
              <a:t>child’s name, class</a:t>
            </a:r>
            <a:r>
              <a:rPr lang="en-GB" dirty="0"/>
              <a:t> and </a:t>
            </a:r>
            <a:r>
              <a:rPr lang="en-GB" b="1" dirty="0"/>
              <a:t>name of afterschool activities.</a:t>
            </a:r>
          </a:p>
          <a:p>
            <a:pPr marL="800100" lvl="1" indent="-342900">
              <a:buFont typeface="Arial" panose="020B0604020202020204" pitchFamily="34" charset="0"/>
              <a:buChar char="•"/>
              <a:defRPr/>
            </a:pPr>
            <a:endParaRPr lang="en-GB" dirty="0"/>
          </a:p>
        </p:txBody>
      </p:sp>
    </p:spTree>
    <p:extLst>
      <p:ext uri="{BB962C8B-B14F-4D97-AF65-F5344CB8AC3E}">
        <p14:creationId xmlns:p14="http://schemas.microsoft.com/office/powerpoint/2010/main" val="2087395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13448"/>
            <a:ext cx="9877481" cy="6982940"/>
          </a:xfrm>
        </p:spPr>
      </p:pic>
      <p:sp>
        <p:nvSpPr>
          <p:cNvPr id="8" name="Title 7"/>
          <p:cNvSpPr>
            <a:spLocks noGrp="1"/>
          </p:cNvSpPr>
          <p:nvPr>
            <p:ph type="title"/>
          </p:nvPr>
        </p:nvSpPr>
        <p:spPr>
          <a:xfrm>
            <a:off x="315763" y="2348180"/>
            <a:ext cx="9499235" cy="4144059"/>
          </a:xfrm>
        </p:spPr>
        <p:txBody>
          <a:bodyPr>
            <a:noAutofit/>
          </a:bodyPr>
          <a:lstStyle/>
          <a:p>
            <a:pPr algn="l"/>
            <a:r>
              <a:rPr lang="en-GB" sz="3600" b="1" dirty="0">
                <a:solidFill>
                  <a:schemeClr val="tx2"/>
                </a:solidFill>
                <a:cs typeface="Times New Roman" panose="02020603050405020304" pitchFamily="18" charset="0"/>
              </a:rPr>
              <a:t>Seesaw</a:t>
            </a:r>
            <a:r>
              <a:rPr lang="en-GB" sz="2400" dirty="0">
                <a:cs typeface="Times New Roman" panose="02020603050405020304" pitchFamily="18" charset="0"/>
              </a:rPr>
              <a:t/>
            </a:r>
            <a:br>
              <a:rPr lang="en-GB" sz="2400" dirty="0">
                <a:cs typeface="Times New Roman" panose="02020603050405020304" pitchFamily="18" charset="0"/>
              </a:rPr>
            </a:br>
            <a:r>
              <a:rPr lang="en-GB" sz="2400" dirty="0">
                <a:cs typeface="Times New Roman" panose="02020603050405020304" pitchFamily="18" charset="0"/>
              </a:rPr>
              <a:t>We will use Seesaw to keep parents informed about activities and events throughout the school year. Permission forms may also be sent via this platform, so please ensure the app is installed on your device.</a:t>
            </a:r>
            <a:br>
              <a:rPr lang="en-GB" sz="2400" dirty="0">
                <a:cs typeface="Times New Roman" panose="02020603050405020304" pitchFamily="18" charset="0"/>
              </a:rPr>
            </a:br>
            <a:r>
              <a:rPr lang="en-GB" sz="2400" dirty="0">
                <a:cs typeface="Times New Roman" panose="02020603050405020304" pitchFamily="18" charset="0"/>
              </a:rPr>
              <a:t/>
            </a:r>
            <a:br>
              <a:rPr lang="en-GB" sz="2400" dirty="0">
                <a:cs typeface="Times New Roman" panose="02020603050405020304" pitchFamily="18" charset="0"/>
              </a:rPr>
            </a:br>
            <a:r>
              <a:rPr lang="en-GB" sz="2400" dirty="0">
                <a:cs typeface="Times New Roman" panose="02020603050405020304" pitchFamily="18" charset="0"/>
              </a:rPr>
              <a:t>Please note that you cannot contact your child’s class teacher directly through Seesaw. If you need to speak with the teacher, please contact Mrs Mason.</a:t>
            </a:r>
            <a:br>
              <a:rPr lang="en-GB" sz="2400" dirty="0">
                <a:cs typeface="Times New Roman" panose="02020603050405020304" pitchFamily="18" charset="0"/>
              </a:rPr>
            </a:br>
            <a:r>
              <a:rPr lang="en-GB" sz="2400" dirty="0">
                <a:cs typeface="Times New Roman" panose="02020603050405020304" pitchFamily="18" charset="0"/>
              </a:rPr>
              <a:t/>
            </a:r>
            <a:br>
              <a:rPr lang="en-GB" sz="2400" dirty="0">
                <a:cs typeface="Times New Roman" panose="02020603050405020304" pitchFamily="18" charset="0"/>
              </a:rPr>
            </a:br>
            <a:r>
              <a:rPr lang="en-GB" sz="2400" dirty="0">
                <a:cs typeface="Times New Roman" panose="02020603050405020304" pitchFamily="18" charset="0"/>
              </a:rPr>
              <a:t>All communications shared on Seesaw are confidential and must not be shared on other platforms.</a:t>
            </a:r>
            <a:r>
              <a:rPr lang="en-GB" sz="1800" dirty="0">
                <a:latin typeface="Times New Roman" panose="02020603050405020304" pitchFamily="18" charset="0"/>
                <a:cs typeface="Times New Roman" panose="02020603050405020304" pitchFamily="18" charset="0"/>
              </a:rPr>
              <a:t/>
            </a:r>
            <a:br>
              <a:rPr lang="en-GB" sz="1800" dirty="0">
                <a:latin typeface="Times New Roman" panose="02020603050405020304" pitchFamily="18" charset="0"/>
                <a:cs typeface="Times New Roman" panose="02020603050405020304" pitchFamily="18" charset="0"/>
              </a:rPr>
            </a:br>
            <a:r>
              <a:rPr lang="en-GB" sz="1800" dirty="0">
                <a:latin typeface="Times New Roman" panose="02020603050405020304" pitchFamily="18" charset="0"/>
                <a:cs typeface="Times New Roman" panose="02020603050405020304" pitchFamily="18" charset="0"/>
              </a:rPr>
              <a:t/>
            </a:r>
            <a:br>
              <a:rPr lang="en-GB" sz="1800" dirty="0">
                <a:latin typeface="Times New Roman" panose="02020603050405020304" pitchFamily="18" charset="0"/>
                <a:cs typeface="Times New Roman" panose="02020603050405020304" pitchFamily="18" charset="0"/>
              </a:rPr>
            </a:br>
            <a:endParaRPr lang="en-US" sz="1800" b="1" dirty="0">
              <a:solidFill>
                <a:srgbClr val="000090"/>
              </a:solidFill>
              <a:latin typeface="Trajan Pro"/>
              <a:cs typeface="Trajan Pro"/>
            </a:endParaRPr>
          </a:p>
        </p:txBody>
      </p:sp>
      <p:pic>
        <p:nvPicPr>
          <p:cNvPr id="5" name="Picture 5" descr="Logo, company name&#10;&#10;Description automatically generated">
            <a:extLst>
              <a:ext uri="{FF2B5EF4-FFF2-40B4-BE49-F238E27FC236}">
                <a16:creationId xmlns:a16="http://schemas.microsoft.com/office/drawing/2014/main" id="{2612D759-F48B-FCF3-566E-4D1C68C90EA5}"/>
              </a:ext>
            </a:extLst>
          </p:cNvPr>
          <p:cNvPicPr>
            <a:picLocks noChangeAspect="1"/>
          </p:cNvPicPr>
          <p:nvPr/>
        </p:nvPicPr>
        <p:blipFill>
          <a:blip r:embed="rId4"/>
          <a:stretch>
            <a:fillRect/>
          </a:stretch>
        </p:blipFill>
        <p:spPr>
          <a:xfrm>
            <a:off x="7820080" y="5314950"/>
            <a:ext cx="2057400" cy="1543050"/>
          </a:xfrm>
          <a:prstGeom prst="rect">
            <a:avLst/>
          </a:prstGeom>
        </p:spPr>
      </p:pic>
    </p:spTree>
    <p:extLst>
      <p:ext uri="{BB962C8B-B14F-4D97-AF65-F5344CB8AC3E}">
        <p14:creationId xmlns:p14="http://schemas.microsoft.com/office/powerpoint/2010/main" val="783060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657547" y="-26188"/>
            <a:ext cx="9877481" cy="6982940"/>
          </a:xfrm>
          <a:prstGeom prst="rect">
            <a:avLst/>
          </a:prstGeom>
        </p:spPr>
      </p:pic>
      <p:sp>
        <p:nvSpPr>
          <p:cNvPr id="5" name="Rectangle 4"/>
          <p:cNvSpPr/>
          <p:nvPr/>
        </p:nvSpPr>
        <p:spPr>
          <a:xfrm>
            <a:off x="0" y="2135970"/>
            <a:ext cx="2390398" cy="64633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altLang="en-US" sz="3600" b="1" i="0" u="none" strike="noStrike" kern="1200" cap="none" spc="0" normalizeH="0" baseline="0" noProof="0" dirty="0">
                <a:ln>
                  <a:noFill/>
                </a:ln>
                <a:solidFill>
                  <a:schemeClr val="tx2"/>
                </a:solidFill>
                <a:effectLst/>
                <a:uLnTx/>
                <a:uFillTx/>
                <a:latin typeface="+mj-lt"/>
                <a:ea typeface="+mn-ea"/>
                <a:cs typeface="Times New Roman" panose="02020603050405020304" pitchFamily="18" charset="0"/>
              </a:rPr>
              <a:t>Homework</a:t>
            </a:r>
            <a:endParaRPr kumimoji="0" lang="en-GB" sz="3600" b="0" i="0" u="none" strike="noStrike" kern="1200" cap="none" spc="0" normalizeH="0" baseline="0" noProof="0" dirty="0">
              <a:ln>
                <a:noFill/>
              </a:ln>
              <a:solidFill>
                <a:schemeClr val="tx2"/>
              </a:solidFill>
              <a:effectLst/>
              <a:uLnTx/>
              <a:uFillTx/>
              <a:latin typeface="+mj-lt"/>
              <a:ea typeface="+mn-ea"/>
              <a:cs typeface="Times New Roman" panose="02020603050405020304" pitchFamily="18" charset="0"/>
            </a:endParaRPr>
          </a:p>
        </p:txBody>
      </p:sp>
      <p:sp>
        <p:nvSpPr>
          <p:cNvPr id="6" name="Rectangle 5"/>
          <p:cNvSpPr/>
          <p:nvPr/>
        </p:nvSpPr>
        <p:spPr>
          <a:xfrm>
            <a:off x="263236" y="2801358"/>
            <a:ext cx="8631382" cy="317009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Monday – Thursday</a:t>
            </a:r>
          </a:p>
          <a:p>
            <a:pPr marL="457200" marR="0" lvl="1" indent="0" algn="l" defTabSz="457200" rtl="0" eaLnBrk="1" fontAlgn="auto" latinLnBrk="0" hangingPunct="1">
              <a:lnSpc>
                <a:spcPct val="100000"/>
              </a:lnSpc>
              <a:spcBef>
                <a:spcPts val="0"/>
              </a:spcBef>
              <a:spcAft>
                <a:spcPts val="0"/>
              </a:spcAft>
              <a:buClrTx/>
              <a:buSzPct val="70000"/>
              <a:buFont typeface="Wingdings" pitchFamily="2" charset="2"/>
              <a:buChar char="l"/>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Spellings – Mon, Tues, Wed (Look, Say …..)  Thursday - revise.</a:t>
            </a:r>
          </a:p>
          <a:p>
            <a:pPr marL="457200" marR="0" lvl="1" indent="0" algn="l" defTabSz="457200" rtl="0" eaLnBrk="1" fontAlgn="auto" latinLnBrk="0" hangingPunct="1">
              <a:lnSpc>
                <a:spcPct val="100000"/>
              </a:lnSpc>
              <a:spcBef>
                <a:spcPts val="0"/>
              </a:spcBef>
              <a:spcAft>
                <a:spcPts val="0"/>
              </a:spcAft>
              <a:buClrTx/>
              <a:buSzPct val="70000"/>
              <a:buFontTx/>
              <a:buNone/>
              <a:tabLst/>
              <a:defRPr/>
            </a:pPr>
            <a:endPar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auto" latinLnBrk="0" hangingPunct="1">
              <a:lnSpc>
                <a:spcPct val="100000"/>
              </a:lnSpc>
              <a:spcBef>
                <a:spcPts val="0"/>
              </a:spcBef>
              <a:spcAft>
                <a:spcPts val="0"/>
              </a:spcAft>
              <a:buClrTx/>
              <a:buSzPct val="70000"/>
              <a:buFont typeface="Wingdings" pitchFamily="2" charset="2"/>
              <a:buChar char="l"/>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Numeracy and Literacy focused sheet due Friday</a:t>
            </a:r>
          </a:p>
          <a:p>
            <a:pPr marL="457200" marR="0" lvl="1" indent="0" algn="l" defTabSz="457200" rtl="0" eaLnBrk="1" fontAlgn="auto" latinLnBrk="0" hangingPunct="1">
              <a:lnSpc>
                <a:spcPct val="100000"/>
              </a:lnSpc>
              <a:spcBef>
                <a:spcPts val="0"/>
              </a:spcBef>
              <a:spcAft>
                <a:spcPts val="0"/>
              </a:spcAft>
              <a:buClrTx/>
              <a:buSzPct val="70000"/>
              <a:buFontTx/>
              <a:buNone/>
              <a:tabLst/>
              <a:defRPr/>
            </a:pPr>
            <a:endPar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auto" latinLnBrk="0" hangingPunct="1">
              <a:lnSpc>
                <a:spcPct val="100000"/>
              </a:lnSpc>
              <a:spcBef>
                <a:spcPts val="0"/>
              </a:spcBef>
              <a:spcAft>
                <a:spcPts val="0"/>
              </a:spcAft>
              <a:buClrTx/>
              <a:buSzPct val="70000"/>
              <a:buFont typeface="Wingdings" pitchFamily="2" charset="2"/>
              <a:buChar char="l"/>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Numeracy and Literacy Skills due </a:t>
            </a:r>
            <a:r>
              <a:rPr lang="en-GB" sz="2000" dirty="0">
                <a:solidFill>
                  <a:prstClr val="black"/>
                </a:solidFill>
                <a:latin typeface="Times New Roman" panose="02020603050405020304" pitchFamily="18" charset="0"/>
                <a:cs typeface="Times New Roman" panose="02020603050405020304" pitchFamily="18" charset="0"/>
              </a:rPr>
              <a:t>Wednesday and Friday</a:t>
            </a:r>
            <a:endPar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auto" latinLnBrk="0" hangingPunct="1">
              <a:lnSpc>
                <a:spcPct val="100000"/>
              </a:lnSpc>
              <a:spcBef>
                <a:spcPts val="0"/>
              </a:spcBef>
              <a:spcAft>
                <a:spcPts val="0"/>
              </a:spcAft>
              <a:buClrTx/>
              <a:buSzPct val="70000"/>
              <a:buFontTx/>
              <a:buNone/>
              <a:tabLst/>
              <a:defRPr/>
            </a:pPr>
            <a:endPar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auto" latinLnBrk="0" hangingPunct="1">
              <a:lnSpc>
                <a:spcPct val="100000"/>
              </a:lnSpc>
              <a:spcBef>
                <a:spcPts val="0"/>
              </a:spcBef>
              <a:spcAft>
                <a:spcPts val="0"/>
              </a:spcAft>
              <a:buClrTx/>
              <a:buSzPct val="70000"/>
              <a:buFont typeface="Wingdings" pitchFamily="2" charset="2"/>
              <a:buChar char="l"/>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Reading each night</a:t>
            </a:r>
            <a:endParaRPr lang="en-GB" sz="2000" dirty="0">
              <a:solidFill>
                <a:prstClr val="black"/>
              </a:solidFill>
              <a:latin typeface="Times New Roman" panose="02020603050405020304" pitchFamily="18" charset="0"/>
              <a:cs typeface="Times New Roman" panose="02020603050405020304" pitchFamily="18" charset="0"/>
            </a:endParaRPr>
          </a:p>
          <a:p>
            <a:pPr marL="457200" marR="0" lvl="1" indent="0" algn="l" defTabSz="457200" rtl="0" eaLnBrk="1" fontAlgn="auto" latinLnBrk="0" hangingPunct="1">
              <a:lnSpc>
                <a:spcPct val="100000"/>
              </a:lnSpc>
              <a:spcBef>
                <a:spcPts val="0"/>
              </a:spcBef>
              <a:spcAft>
                <a:spcPts val="0"/>
              </a:spcAft>
              <a:buClrTx/>
              <a:buSzPct val="70000"/>
              <a:buFont typeface="Wingdings" pitchFamily="2" charset="2"/>
              <a:buChar char="l"/>
              <a:tabLst/>
              <a:defRPr/>
            </a:pPr>
            <a:endPar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auto" latinLnBrk="0" hangingPunct="1">
              <a:lnSpc>
                <a:spcPct val="100000"/>
              </a:lnSpc>
              <a:spcBef>
                <a:spcPts val="0"/>
              </a:spcBef>
              <a:spcAft>
                <a:spcPts val="0"/>
              </a:spcAft>
              <a:buClrTx/>
              <a:buSzPct val="70000"/>
              <a:buFont typeface="Wingdings" pitchFamily="2" charset="2"/>
              <a:buChar char="l"/>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Corrections due Wednesday and Friday.</a:t>
            </a:r>
          </a:p>
        </p:txBody>
      </p:sp>
    </p:spTree>
    <p:extLst>
      <p:ext uri="{BB962C8B-B14F-4D97-AF65-F5344CB8AC3E}">
        <p14:creationId xmlns:p14="http://schemas.microsoft.com/office/powerpoint/2010/main" val="811388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733481" y="0"/>
            <a:ext cx="9877481" cy="6982940"/>
          </a:xfrm>
          <a:prstGeom prst="rect">
            <a:avLst/>
          </a:prstGeom>
        </p:spPr>
      </p:pic>
      <p:sp>
        <p:nvSpPr>
          <p:cNvPr id="5" name="Rectangle 4"/>
          <p:cNvSpPr/>
          <p:nvPr/>
        </p:nvSpPr>
        <p:spPr>
          <a:xfrm>
            <a:off x="2050470" y="1821634"/>
            <a:ext cx="7093528" cy="646331"/>
          </a:xfrm>
          <a:prstGeom prst="rect">
            <a:avLst/>
          </a:prstGeom>
        </p:spPr>
        <p:txBody>
          <a:bodyPr wrap="square">
            <a:spAutoFit/>
          </a:bodyPr>
          <a:lstStyle/>
          <a:p>
            <a:pPr>
              <a:spcBef>
                <a:spcPct val="20000"/>
              </a:spcBef>
              <a:buClr>
                <a:schemeClr val="hlink"/>
              </a:buClr>
              <a:buSzPct val="70000"/>
              <a:defRPr/>
            </a:pPr>
            <a:r>
              <a:rPr lang="en-US" sz="3600" b="1" dirty="0">
                <a:solidFill>
                  <a:schemeClr val="tx2"/>
                </a:solidFill>
                <a:latin typeface="+mj-lt"/>
                <a:cs typeface="Times New Roman" panose="02020603050405020304" pitchFamily="18" charset="0"/>
              </a:rPr>
              <a:t>House Keeping</a:t>
            </a:r>
            <a:endParaRPr lang="en-GB" sz="3600" dirty="0">
              <a:solidFill>
                <a:schemeClr val="tx2"/>
              </a:solidFill>
              <a:latin typeface="+mj-lt"/>
              <a:cs typeface="Times New Roman" panose="02020603050405020304" pitchFamily="18" charset="0"/>
            </a:endParaRPr>
          </a:p>
        </p:txBody>
      </p:sp>
      <p:sp>
        <p:nvSpPr>
          <p:cNvPr id="6" name="Rectangle 5"/>
          <p:cNvSpPr/>
          <p:nvPr/>
        </p:nvSpPr>
        <p:spPr>
          <a:xfrm>
            <a:off x="-588529" y="2467965"/>
            <a:ext cx="9587575" cy="3299365"/>
          </a:xfrm>
          <a:prstGeom prst="rect">
            <a:avLst/>
          </a:prstGeom>
        </p:spPr>
        <p:txBody>
          <a:bodyPr wrap="square">
            <a:spAutoFit/>
          </a:bodyPr>
          <a:lstStyle/>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Contact details – please ensure these are kept up to date. Inform office of any changes</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Absences – should be explained by a note to the teacher or a phone call</a:t>
            </a:r>
          </a:p>
          <a:p>
            <a:pPr>
              <a:lnSpc>
                <a:spcPct val="80000"/>
              </a:lnSpc>
              <a:buSzPct val="70000"/>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If you have to take children out of school early, you must sign child out at office and they will be sent for</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Car Park Safety</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Drop off time is 8.45am, there is no supervision until this time.  Children arriving after 9.00 am will be marked late and should be brought to the office.</a:t>
            </a:r>
          </a:p>
          <a:p>
            <a:pPr marL="285750" indent="-285750">
              <a:lnSpc>
                <a:spcPct val="80000"/>
              </a:lnSpc>
              <a:buSzPct val="70000"/>
              <a:buFont typeface="Arial" panose="020B0604020202020204" pitchFamily="34" charset="0"/>
              <a:buChar char="•"/>
              <a:defRPr/>
            </a:pPr>
            <a:endParaRPr lang="en-GB" sz="2000" dirty="0">
              <a:solidFill>
                <a:srgbClr val="000000"/>
              </a:solidFill>
              <a:latin typeface="Trajan Pro"/>
              <a:cs typeface="Arial"/>
            </a:endParaRPr>
          </a:p>
          <a:p>
            <a:pPr marL="285750" indent="-285750">
              <a:lnSpc>
                <a:spcPct val="80000"/>
              </a:lnSpc>
              <a:buSzPct val="70000"/>
              <a:buFont typeface="Arial" panose="020B0604020202020204" pitchFamily="34" charset="0"/>
              <a:buChar char="•"/>
              <a:defRPr/>
            </a:pPr>
            <a:r>
              <a:rPr lang="en-GB" sz="2000" dirty="0">
                <a:solidFill>
                  <a:srgbClr val="000000"/>
                </a:solidFill>
                <a:latin typeface="Trajan Pro"/>
                <a:cs typeface="Arial"/>
              </a:rPr>
              <a:t>No return to classroom after being dismissed</a:t>
            </a:r>
          </a:p>
        </p:txBody>
      </p:sp>
    </p:spTree>
    <p:extLst>
      <p:ext uri="{BB962C8B-B14F-4D97-AF65-F5344CB8AC3E}">
        <p14:creationId xmlns:p14="http://schemas.microsoft.com/office/powerpoint/2010/main" val="3556286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733481" y="-124940"/>
            <a:ext cx="9877481" cy="6982940"/>
          </a:xfrm>
          <a:prstGeom prst="rect">
            <a:avLst/>
          </a:prstGeom>
        </p:spPr>
      </p:pic>
      <p:sp>
        <p:nvSpPr>
          <p:cNvPr id="6" name="Rectangle 5"/>
          <p:cNvSpPr/>
          <p:nvPr/>
        </p:nvSpPr>
        <p:spPr>
          <a:xfrm>
            <a:off x="-487250" y="2635026"/>
            <a:ext cx="4994299" cy="2973122"/>
          </a:xfrm>
          <a:prstGeom prst="rect">
            <a:avLst/>
          </a:prstGeom>
        </p:spPr>
        <p:txBody>
          <a:bodyPr wrap="square">
            <a:spAutoFit/>
          </a:bodyPr>
          <a:lstStyle/>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Dinners –School Money</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Uniforms – Full school uniform everyday, including BLACK shoes</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No Jewellery except watch and stud earrings</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GB" dirty="0">
                <a:solidFill>
                  <a:srgbClr val="000000"/>
                </a:solidFill>
                <a:latin typeface="Trajan Pro"/>
                <a:cs typeface="Arial"/>
              </a:rPr>
              <a:t>Label all items</a:t>
            </a:r>
          </a:p>
          <a:p>
            <a:pPr marL="742950" lvl="1" indent="-285750">
              <a:lnSpc>
                <a:spcPct val="80000"/>
              </a:lnSpc>
              <a:buSzPct val="70000"/>
              <a:buFont typeface="Arial" panose="020B0604020202020204" pitchFamily="34" charset="0"/>
              <a:buChar char="•"/>
              <a:defRPr/>
            </a:pPr>
            <a:endParaRPr lang="en-GB" dirty="0">
              <a:solidFill>
                <a:srgbClr val="000000"/>
              </a:solidFill>
              <a:latin typeface="Trajan Pro"/>
              <a:cs typeface="Arial"/>
            </a:endParaRPr>
          </a:p>
          <a:p>
            <a:pPr marL="742950" lvl="1" indent="-285750">
              <a:lnSpc>
                <a:spcPct val="80000"/>
              </a:lnSpc>
              <a:buSzPct val="70000"/>
              <a:buFont typeface="Arial" panose="020B0604020202020204" pitchFamily="34" charset="0"/>
              <a:buChar char="•"/>
              <a:defRPr/>
            </a:pPr>
            <a:r>
              <a:rPr lang="en-US" dirty="0">
                <a:solidFill>
                  <a:srgbClr val="000000"/>
                </a:solidFill>
                <a:latin typeface="Trajan Pro"/>
                <a:cs typeface="Arial"/>
              </a:rPr>
              <a:t>Mobile phones – </a:t>
            </a:r>
            <a:r>
              <a:rPr lang="en-GB" dirty="0">
                <a:solidFill>
                  <a:srgbClr val="000000"/>
                </a:solidFill>
                <a:latin typeface="Trajan Pro"/>
                <a:cs typeface="Arial"/>
              </a:rPr>
              <a:t>Google form permission </a:t>
            </a:r>
            <a:endParaRPr lang="en-GB" dirty="0">
              <a:latin typeface="Trajan Pro"/>
            </a:endParaRPr>
          </a:p>
          <a:p>
            <a:pPr marL="285750" indent="-285750">
              <a:lnSpc>
                <a:spcPct val="80000"/>
              </a:lnSpc>
              <a:buClr>
                <a:srgbClr val="E4005C"/>
              </a:buClr>
              <a:buSzPct val="70000"/>
              <a:buFont typeface="Arial" panose="020B0604020202020204" pitchFamily="34" charset="0"/>
              <a:buChar char="•"/>
              <a:defRPr/>
            </a:pPr>
            <a:endParaRPr lang="en-GB" b="1" dirty="0">
              <a:solidFill>
                <a:srgbClr val="000000"/>
              </a:solidFill>
              <a:cs typeface="Arial"/>
            </a:endParaRPr>
          </a:p>
        </p:txBody>
      </p:sp>
      <p:sp>
        <p:nvSpPr>
          <p:cNvPr id="9" name="Rectangle 8"/>
          <p:cNvSpPr/>
          <p:nvPr/>
        </p:nvSpPr>
        <p:spPr>
          <a:xfrm>
            <a:off x="3976254" y="2539232"/>
            <a:ext cx="4896506" cy="3200235"/>
          </a:xfrm>
          <a:prstGeom prst="rect">
            <a:avLst/>
          </a:prstGeom>
        </p:spPr>
        <p:txBody>
          <a:bodyPr wrap="square">
            <a:spAutoFit/>
          </a:bodyPr>
          <a:lstStyle/>
          <a:p>
            <a:pPr marL="742950" lvl="1" indent="-285750">
              <a:lnSpc>
                <a:spcPct val="80000"/>
              </a:lnSpc>
              <a:buSzPct val="70000"/>
              <a:buFont typeface="Arial" panose="020B0604020202020204" pitchFamily="34" charset="0"/>
              <a:buChar char="•"/>
              <a:defRPr/>
            </a:pPr>
            <a:r>
              <a:rPr lang="en-GB" dirty="0">
                <a:latin typeface="Trajan Pro"/>
              </a:rPr>
              <a:t>Prompt return of permission slips/reply slips on School Money</a:t>
            </a:r>
          </a:p>
          <a:p>
            <a:pPr marL="742950" lvl="1" indent="-285750">
              <a:lnSpc>
                <a:spcPct val="80000"/>
              </a:lnSpc>
              <a:buSzPct val="70000"/>
              <a:buFont typeface="Arial" panose="020B0604020202020204" pitchFamily="34" charset="0"/>
              <a:buChar char="•"/>
              <a:defRPr/>
            </a:pPr>
            <a:endParaRPr lang="en-GB" dirty="0">
              <a:latin typeface="Trajan Pro"/>
            </a:endParaRPr>
          </a:p>
          <a:p>
            <a:pPr marL="742950" lvl="1" indent="-285750">
              <a:lnSpc>
                <a:spcPct val="80000"/>
              </a:lnSpc>
              <a:buSzPct val="70000"/>
              <a:buFont typeface="Arial" panose="020B0604020202020204" pitchFamily="34" charset="0"/>
              <a:buChar char="•"/>
              <a:defRPr/>
            </a:pPr>
            <a:r>
              <a:rPr lang="en-GB" dirty="0">
                <a:latin typeface="Trajan Pro"/>
              </a:rPr>
              <a:t>Keep teachers informed of any medical needs</a:t>
            </a:r>
          </a:p>
          <a:p>
            <a:pPr marL="742950" lvl="1" indent="-285750">
              <a:lnSpc>
                <a:spcPct val="80000"/>
              </a:lnSpc>
              <a:buSzPct val="70000"/>
              <a:buFont typeface="Arial" panose="020B0604020202020204" pitchFamily="34" charset="0"/>
              <a:buChar char="•"/>
              <a:defRPr/>
            </a:pPr>
            <a:endParaRPr lang="en-GB" dirty="0">
              <a:latin typeface="Trajan Pro"/>
            </a:endParaRPr>
          </a:p>
          <a:p>
            <a:pPr marL="742950" lvl="1" indent="-285750">
              <a:lnSpc>
                <a:spcPct val="80000"/>
              </a:lnSpc>
              <a:buSzPct val="70000"/>
              <a:buFont typeface="Arial" panose="020B0604020202020204" pitchFamily="34" charset="0"/>
              <a:buChar char="•"/>
              <a:defRPr/>
            </a:pPr>
            <a:r>
              <a:rPr lang="en-GB" dirty="0">
                <a:latin typeface="Trajan Pro"/>
              </a:rPr>
              <a:t>Only essential medicine to be brought to the office before 9am and a permission slip to be completed</a:t>
            </a:r>
          </a:p>
          <a:p>
            <a:pPr marL="742950" lvl="1" indent="-285750">
              <a:lnSpc>
                <a:spcPct val="80000"/>
              </a:lnSpc>
              <a:buSzPct val="70000"/>
              <a:buFont typeface="Arial" panose="020B0604020202020204" pitchFamily="34" charset="0"/>
              <a:buChar char="•"/>
              <a:defRPr/>
            </a:pPr>
            <a:endParaRPr lang="en-GB" dirty="0">
              <a:latin typeface="Trajan Pro"/>
            </a:endParaRPr>
          </a:p>
          <a:p>
            <a:pPr marL="742950" lvl="1" indent="-285750">
              <a:lnSpc>
                <a:spcPct val="80000"/>
              </a:lnSpc>
              <a:buSzPct val="70000"/>
              <a:buFont typeface="Arial" panose="020B0604020202020204" pitchFamily="34" charset="0"/>
              <a:buChar char="•"/>
              <a:defRPr/>
            </a:pPr>
            <a:r>
              <a:rPr lang="en-GB" dirty="0">
                <a:latin typeface="Trajan Pro"/>
              </a:rPr>
              <a:t>Parent/Teacher interviews will take place week beginning Monday 25</a:t>
            </a:r>
            <a:r>
              <a:rPr lang="en-GB" baseline="30000" dirty="0">
                <a:latin typeface="Trajan Pro"/>
              </a:rPr>
              <a:t>th</a:t>
            </a:r>
            <a:r>
              <a:rPr lang="en-GB" dirty="0">
                <a:latin typeface="Trajan Pro"/>
              </a:rPr>
              <a:t> November to Friday 29th November – School Closed to pupils on Friday.</a:t>
            </a:r>
          </a:p>
        </p:txBody>
      </p:sp>
    </p:spTree>
    <p:extLst>
      <p:ext uri="{BB962C8B-B14F-4D97-AF65-F5344CB8AC3E}">
        <p14:creationId xmlns:p14="http://schemas.microsoft.com/office/powerpoint/2010/main" val="6222112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4964</TotalTime>
  <Words>2471</Words>
  <Application>Microsoft Office PowerPoint</Application>
  <PresentationFormat>On-screen Show (4:3)</PresentationFormat>
  <Paragraphs>275</Paragraphs>
  <Slides>15</Slides>
  <Notes>15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Arial</vt:lpstr>
      <vt:lpstr>Calibri</vt:lpstr>
      <vt:lpstr>Calibri Light</vt:lpstr>
      <vt:lpstr>SassoonPrimaryType</vt:lpstr>
      <vt:lpstr>Times New Roman</vt:lpstr>
      <vt:lpstr>Trajan Pro</vt:lpstr>
      <vt:lpstr>Wingdings</vt:lpstr>
      <vt:lpstr>Office Theme</vt:lpstr>
      <vt:lpstr>1_Office Theme</vt:lpstr>
      <vt:lpstr>       Welcome to St. Mary’s on the Hill P.S. Primary 7 Curriculum Meeting </vt:lpstr>
      <vt:lpstr>Northern Ireland Curriculum</vt:lpstr>
      <vt:lpstr>Areas of Learning</vt:lpstr>
      <vt:lpstr> </vt:lpstr>
      <vt:lpstr> </vt:lpstr>
      <vt:lpstr>PowerPoint Presentation</vt:lpstr>
      <vt:lpstr> </vt:lpstr>
      <vt:lpstr> </vt:lpstr>
      <vt:lpstr>Assessment </vt:lpstr>
      <vt:lpstr>HOUSE POINTS SYSTEM</vt:lpstr>
      <vt:lpstr>Allergies &amp; Medication</vt:lpstr>
      <vt:lpstr>Seesaw We will use Seesaw to keep parents informed about activities and events throughout the school year. Permission forms may also be sent via this platform, so please ensure the app is installed on your device.  Please note that you cannot contact your child’s class teacher directly through Seesaw. If you need to speak with the teacher, please contact Mrs Mason.  All communications shared on Seesaw are confidential and must not be shared on other platforms.  </vt:lpstr>
      <vt:lpstr>PowerPoint Presentation</vt:lpstr>
      <vt:lpstr>PowerPoint Presentation</vt:lpstr>
      <vt:lpstr>PowerPoint Presentation</vt:lpstr>
    </vt:vector>
  </TitlesOfParts>
  <Company>David Douglas Photography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dc:title>
  <dc:creator>Cool for School</dc:creator>
  <cp:lastModifiedBy>Matthew O'Brien</cp:lastModifiedBy>
  <cp:revision>57</cp:revision>
  <cp:lastPrinted>2017-09-19T09:56:05Z</cp:lastPrinted>
  <dcterms:created xsi:type="dcterms:W3CDTF">2016-11-22T12:01:48Z</dcterms:created>
  <dcterms:modified xsi:type="dcterms:W3CDTF">2025-10-20T19:28:29Z</dcterms:modified>
</cp:coreProperties>
</file>