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handoutMasterIdLst>
    <p:handoutMasterId r:id="rId22"/>
  </p:handoutMasterIdLst>
  <p:sldIdLst>
    <p:sldId id="256" r:id="rId2"/>
    <p:sldId id="283" r:id="rId3"/>
    <p:sldId id="258" r:id="rId4"/>
    <p:sldId id="267" r:id="rId5"/>
    <p:sldId id="259" r:id="rId6"/>
    <p:sldId id="270" r:id="rId7"/>
    <p:sldId id="280" r:id="rId8"/>
    <p:sldId id="271" r:id="rId9"/>
    <p:sldId id="266" r:id="rId10"/>
    <p:sldId id="265" r:id="rId11"/>
    <p:sldId id="269" r:id="rId12"/>
    <p:sldId id="282" r:id="rId13"/>
    <p:sldId id="264" r:id="rId14"/>
    <p:sldId id="273" r:id="rId15"/>
    <p:sldId id="279" r:id="rId16"/>
    <p:sldId id="276" r:id="rId17"/>
    <p:sldId id="274" r:id="rId18"/>
    <p:sldId id="275" r:id="rId19"/>
    <p:sldId id="284" r:id="rId20"/>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67744" autoAdjust="0"/>
  </p:normalViewPr>
  <p:slideViewPr>
    <p:cSldViewPr snapToGrid="0" snapToObjects="1">
      <p:cViewPr varScale="1">
        <p:scale>
          <a:sx n="96" d="100"/>
          <a:sy n="96" d="100"/>
        </p:scale>
        <p:origin x="669" y="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502"/>
    </p:cViewPr>
  </p:sorterViewPr>
  <p:notesViewPr>
    <p:cSldViewPr snapToGrid="0" snapToObjects="1">
      <p:cViewPr>
        <p:scale>
          <a:sx n="110" d="100"/>
          <a:sy n="110" d="100"/>
        </p:scale>
        <p:origin x="3366" y="-177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5F9272-B7D8-4024-BF10-B89AF886E1F5}" type="doc">
      <dgm:prSet loTypeId="urn:microsoft.com/office/officeart/2005/8/layout/orgChart1" loCatId="hierarchy" qsTypeId="urn:microsoft.com/office/officeart/2005/8/quickstyle/simple1" qsCatId="simple" csTypeId="urn:microsoft.com/office/officeart/2005/8/colors/accent1_2" csCatId="accent1"/>
      <dgm:spPr/>
    </dgm:pt>
    <dgm:pt modelId="{D69949BD-156D-4A2A-9CD3-8D98379F6D6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Trajan Pro"/>
            </a:rPr>
            <a:t>Literacy</a:t>
          </a:r>
        </a:p>
      </dgm:t>
    </dgm:pt>
    <dgm:pt modelId="{77813809-55C0-42D4-A9E9-F3FBC20E86AD}" type="parTrans" cxnId="{ADFDE9B7-55B4-4255-813B-6170A95F6744}">
      <dgm:prSet/>
      <dgm:spPr/>
      <dgm:t>
        <a:bodyPr/>
        <a:lstStyle/>
        <a:p>
          <a:endParaRPr lang="en-US"/>
        </a:p>
      </dgm:t>
    </dgm:pt>
    <dgm:pt modelId="{26FFC0EB-DE56-409A-84C4-67A15718E025}" type="sibTrans" cxnId="{ADFDE9B7-55B4-4255-813B-6170A95F6744}">
      <dgm:prSet/>
      <dgm:spPr/>
      <dgm:t>
        <a:bodyPr/>
        <a:lstStyle/>
        <a:p>
          <a:endParaRPr lang="en-US"/>
        </a:p>
      </dgm:t>
    </dgm:pt>
    <dgm:pt modelId="{5794CA25-251E-42D2-BB96-68EF3C71FD1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9900"/>
              </a:solidFill>
              <a:effectLst/>
              <a:latin typeface="Trajan Pro"/>
            </a:rPr>
            <a:t>Reading</a:t>
          </a:r>
        </a:p>
      </dgm:t>
    </dgm:pt>
    <dgm:pt modelId="{E9DA9106-9DA1-4805-A8D2-839B91EC2A91}" type="parTrans" cxnId="{8E782EF2-9AC2-430B-A371-611DCF5A1DBF}">
      <dgm:prSet/>
      <dgm:spPr/>
      <dgm:t>
        <a:bodyPr/>
        <a:lstStyle/>
        <a:p>
          <a:endParaRPr lang="en-US"/>
        </a:p>
      </dgm:t>
    </dgm:pt>
    <dgm:pt modelId="{C3BBB636-FA7A-47CD-BA1D-26102E03A134}" type="sibTrans" cxnId="{8E782EF2-9AC2-430B-A371-611DCF5A1DBF}">
      <dgm:prSet/>
      <dgm:spPr/>
      <dgm:t>
        <a:bodyPr/>
        <a:lstStyle/>
        <a:p>
          <a:endParaRPr lang="en-US"/>
        </a:p>
      </dgm:t>
    </dgm:pt>
    <dgm:pt modelId="{288246B5-6294-431B-9D0C-F41AA2C8BF7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FF3300"/>
              </a:solidFill>
              <a:effectLst/>
              <a:latin typeface="Trajan Pro"/>
            </a:rPr>
            <a:t>Writing</a:t>
          </a:r>
        </a:p>
      </dgm:t>
    </dgm:pt>
    <dgm:pt modelId="{58176433-248A-494A-A2B9-BC5AADD0EBFA}" type="parTrans" cxnId="{ECBA601A-FA4A-4109-B0ED-F5F696811388}">
      <dgm:prSet/>
      <dgm:spPr/>
      <dgm:t>
        <a:bodyPr/>
        <a:lstStyle/>
        <a:p>
          <a:endParaRPr lang="en-US"/>
        </a:p>
      </dgm:t>
    </dgm:pt>
    <dgm:pt modelId="{76A54006-9E2A-44D1-BEFB-53A61BD442BE}" type="sibTrans" cxnId="{ECBA601A-FA4A-4109-B0ED-F5F696811388}">
      <dgm:prSet/>
      <dgm:spPr/>
      <dgm:t>
        <a:bodyPr/>
        <a:lstStyle/>
        <a:p>
          <a:endParaRPr lang="en-US"/>
        </a:p>
      </dgm:t>
    </dgm:pt>
    <dgm:pt modelId="{39CB0FFE-EF5A-47D8-A876-5986FF7ED68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33CC"/>
              </a:solidFill>
              <a:effectLst/>
              <a:latin typeface="Trajan Pro"/>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33CC"/>
              </a:solidFill>
              <a:effectLst/>
              <a:latin typeface="Trajan Pro"/>
            </a:rPr>
            <a:t>Listening</a:t>
          </a:r>
        </a:p>
      </dgm:t>
    </dgm:pt>
    <dgm:pt modelId="{65EACFD6-DE94-4A2D-9E0F-EC6FF99E5980}" type="parTrans" cxnId="{72AD0928-C5D7-41CB-84CC-F0CD73244C4E}">
      <dgm:prSet/>
      <dgm:spPr/>
      <dgm:t>
        <a:bodyPr/>
        <a:lstStyle/>
        <a:p>
          <a:endParaRPr lang="en-US"/>
        </a:p>
      </dgm:t>
    </dgm:pt>
    <dgm:pt modelId="{9920FA97-A4BB-479A-B6F5-A212422DBB61}" type="sibTrans" cxnId="{72AD0928-C5D7-41CB-84CC-F0CD73244C4E}">
      <dgm:prSet/>
      <dgm:spPr/>
      <dgm:t>
        <a:bodyPr/>
        <a:lstStyle/>
        <a:p>
          <a:endParaRPr lang="en-US"/>
        </a:p>
      </dgm:t>
    </dgm:pt>
    <dgm:pt modelId="{8889E58F-2B7B-44B6-9570-9278EAF5656B}" type="pres">
      <dgm:prSet presAssocID="{5C5F9272-B7D8-4024-BF10-B89AF886E1F5}" presName="hierChild1" presStyleCnt="0">
        <dgm:presLayoutVars>
          <dgm:orgChart val="1"/>
          <dgm:chPref val="1"/>
          <dgm:dir/>
          <dgm:animOne val="branch"/>
          <dgm:animLvl val="lvl"/>
          <dgm:resizeHandles/>
        </dgm:presLayoutVars>
      </dgm:prSet>
      <dgm:spPr/>
    </dgm:pt>
    <dgm:pt modelId="{2C7C2F93-9FAB-46B4-8B7A-D8EEC2FCFE43}" type="pres">
      <dgm:prSet presAssocID="{D69949BD-156D-4A2A-9CD3-8D98379F6D63}" presName="hierRoot1" presStyleCnt="0">
        <dgm:presLayoutVars>
          <dgm:hierBranch/>
        </dgm:presLayoutVars>
      </dgm:prSet>
      <dgm:spPr/>
    </dgm:pt>
    <dgm:pt modelId="{F84ED09A-28C6-4997-B431-AB420B4FF39B}" type="pres">
      <dgm:prSet presAssocID="{D69949BD-156D-4A2A-9CD3-8D98379F6D63}" presName="rootComposite1" presStyleCnt="0"/>
      <dgm:spPr/>
    </dgm:pt>
    <dgm:pt modelId="{403A6BB2-EA51-421B-AD39-1746EFACA5B4}" type="pres">
      <dgm:prSet presAssocID="{D69949BD-156D-4A2A-9CD3-8D98379F6D63}" presName="rootText1" presStyleLbl="node0" presStyleIdx="0" presStyleCnt="1">
        <dgm:presLayoutVars>
          <dgm:chPref val="3"/>
        </dgm:presLayoutVars>
      </dgm:prSet>
      <dgm:spPr/>
      <dgm:t>
        <a:bodyPr/>
        <a:lstStyle/>
        <a:p>
          <a:endParaRPr lang="en-US"/>
        </a:p>
      </dgm:t>
    </dgm:pt>
    <dgm:pt modelId="{27761967-BB6A-4A09-A95D-A86CA7A549E8}" type="pres">
      <dgm:prSet presAssocID="{D69949BD-156D-4A2A-9CD3-8D98379F6D63}" presName="rootConnector1" presStyleLbl="node1" presStyleIdx="0" presStyleCnt="0"/>
      <dgm:spPr/>
      <dgm:t>
        <a:bodyPr/>
        <a:lstStyle/>
        <a:p>
          <a:endParaRPr lang="en-US"/>
        </a:p>
      </dgm:t>
    </dgm:pt>
    <dgm:pt modelId="{BB5D22FF-EAF1-4B20-8901-DD210C7353B4}" type="pres">
      <dgm:prSet presAssocID="{D69949BD-156D-4A2A-9CD3-8D98379F6D63}" presName="hierChild2" presStyleCnt="0"/>
      <dgm:spPr/>
    </dgm:pt>
    <dgm:pt modelId="{4D3A244B-7B64-4621-B235-94F2D5E8B913}" type="pres">
      <dgm:prSet presAssocID="{E9DA9106-9DA1-4805-A8D2-839B91EC2A91}" presName="Name35" presStyleLbl="parChTrans1D2" presStyleIdx="0" presStyleCnt="3"/>
      <dgm:spPr/>
      <dgm:t>
        <a:bodyPr/>
        <a:lstStyle/>
        <a:p>
          <a:endParaRPr lang="en-US"/>
        </a:p>
      </dgm:t>
    </dgm:pt>
    <dgm:pt modelId="{2B7027BE-C0BE-42A2-8B16-48FF8297E033}" type="pres">
      <dgm:prSet presAssocID="{5794CA25-251E-42D2-BB96-68EF3C71FD1C}" presName="hierRoot2" presStyleCnt="0">
        <dgm:presLayoutVars>
          <dgm:hierBranch/>
        </dgm:presLayoutVars>
      </dgm:prSet>
      <dgm:spPr/>
    </dgm:pt>
    <dgm:pt modelId="{88646106-0CC5-444C-918B-C7D32C983D04}" type="pres">
      <dgm:prSet presAssocID="{5794CA25-251E-42D2-BB96-68EF3C71FD1C}" presName="rootComposite" presStyleCnt="0"/>
      <dgm:spPr/>
    </dgm:pt>
    <dgm:pt modelId="{B14C73ED-AAC7-4512-B5E5-165FB0455F46}" type="pres">
      <dgm:prSet presAssocID="{5794CA25-251E-42D2-BB96-68EF3C71FD1C}" presName="rootText" presStyleLbl="node2" presStyleIdx="0" presStyleCnt="3">
        <dgm:presLayoutVars>
          <dgm:chPref val="3"/>
        </dgm:presLayoutVars>
      </dgm:prSet>
      <dgm:spPr/>
      <dgm:t>
        <a:bodyPr/>
        <a:lstStyle/>
        <a:p>
          <a:endParaRPr lang="en-US"/>
        </a:p>
      </dgm:t>
    </dgm:pt>
    <dgm:pt modelId="{AA9EC1E0-63AF-4884-A8DA-457F0F2E2BAD}" type="pres">
      <dgm:prSet presAssocID="{5794CA25-251E-42D2-BB96-68EF3C71FD1C}" presName="rootConnector" presStyleLbl="node2" presStyleIdx="0" presStyleCnt="3"/>
      <dgm:spPr/>
      <dgm:t>
        <a:bodyPr/>
        <a:lstStyle/>
        <a:p>
          <a:endParaRPr lang="en-US"/>
        </a:p>
      </dgm:t>
    </dgm:pt>
    <dgm:pt modelId="{BE84AC8A-C3A5-403F-9FC1-5D9E1AC7AB09}" type="pres">
      <dgm:prSet presAssocID="{5794CA25-251E-42D2-BB96-68EF3C71FD1C}" presName="hierChild4" presStyleCnt="0"/>
      <dgm:spPr/>
    </dgm:pt>
    <dgm:pt modelId="{C847922E-EA93-4877-B3FD-9D9A0DA47D29}" type="pres">
      <dgm:prSet presAssocID="{5794CA25-251E-42D2-BB96-68EF3C71FD1C}" presName="hierChild5" presStyleCnt="0"/>
      <dgm:spPr/>
    </dgm:pt>
    <dgm:pt modelId="{61C1B83E-0949-48F8-8460-7980C3389311}" type="pres">
      <dgm:prSet presAssocID="{58176433-248A-494A-A2B9-BC5AADD0EBFA}" presName="Name35" presStyleLbl="parChTrans1D2" presStyleIdx="1" presStyleCnt="3"/>
      <dgm:spPr/>
      <dgm:t>
        <a:bodyPr/>
        <a:lstStyle/>
        <a:p>
          <a:endParaRPr lang="en-US"/>
        </a:p>
      </dgm:t>
    </dgm:pt>
    <dgm:pt modelId="{5D4D57E2-9722-4224-BBAA-4DAC17D4EA4C}" type="pres">
      <dgm:prSet presAssocID="{288246B5-6294-431B-9D0C-F41AA2C8BF7F}" presName="hierRoot2" presStyleCnt="0">
        <dgm:presLayoutVars>
          <dgm:hierBranch/>
        </dgm:presLayoutVars>
      </dgm:prSet>
      <dgm:spPr/>
    </dgm:pt>
    <dgm:pt modelId="{77E2EAF4-F61B-46E7-ADAC-C105DF38CA26}" type="pres">
      <dgm:prSet presAssocID="{288246B5-6294-431B-9D0C-F41AA2C8BF7F}" presName="rootComposite" presStyleCnt="0"/>
      <dgm:spPr/>
    </dgm:pt>
    <dgm:pt modelId="{246B39C1-C311-46D6-AB0E-50081D9AB271}" type="pres">
      <dgm:prSet presAssocID="{288246B5-6294-431B-9D0C-F41AA2C8BF7F}" presName="rootText" presStyleLbl="node2" presStyleIdx="1" presStyleCnt="3">
        <dgm:presLayoutVars>
          <dgm:chPref val="3"/>
        </dgm:presLayoutVars>
      </dgm:prSet>
      <dgm:spPr/>
      <dgm:t>
        <a:bodyPr/>
        <a:lstStyle/>
        <a:p>
          <a:endParaRPr lang="en-US"/>
        </a:p>
      </dgm:t>
    </dgm:pt>
    <dgm:pt modelId="{A036A9A1-E3B3-4251-8905-DC057B728C3F}" type="pres">
      <dgm:prSet presAssocID="{288246B5-6294-431B-9D0C-F41AA2C8BF7F}" presName="rootConnector" presStyleLbl="node2" presStyleIdx="1" presStyleCnt="3"/>
      <dgm:spPr/>
      <dgm:t>
        <a:bodyPr/>
        <a:lstStyle/>
        <a:p>
          <a:endParaRPr lang="en-US"/>
        </a:p>
      </dgm:t>
    </dgm:pt>
    <dgm:pt modelId="{0A5B5D86-EFB5-4A6E-A0F3-64465B3A838E}" type="pres">
      <dgm:prSet presAssocID="{288246B5-6294-431B-9D0C-F41AA2C8BF7F}" presName="hierChild4" presStyleCnt="0"/>
      <dgm:spPr/>
    </dgm:pt>
    <dgm:pt modelId="{1E7EEEA9-B20D-41B6-9CAF-EDCDCD9B0E86}" type="pres">
      <dgm:prSet presAssocID="{288246B5-6294-431B-9D0C-F41AA2C8BF7F}" presName="hierChild5" presStyleCnt="0"/>
      <dgm:spPr/>
    </dgm:pt>
    <dgm:pt modelId="{3B44EA45-3128-43A1-9F6F-C2E5149C05A9}" type="pres">
      <dgm:prSet presAssocID="{65EACFD6-DE94-4A2D-9E0F-EC6FF99E5980}" presName="Name35" presStyleLbl="parChTrans1D2" presStyleIdx="2" presStyleCnt="3"/>
      <dgm:spPr/>
      <dgm:t>
        <a:bodyPr/>
        <a:lstStyle/>
        <a:p>
          <a:endParaRPr lang="en-US"/>
        </a:p>
      </dgm:t>
    </dgm:pt>
    <dgm:pt modelId="{FC84CF9F-38B2-4C1E-A2C1-FC464D89BB80}" type="pres">
      <dgm:prSet presAssocID="{39CB0FFE-EF5A-47D8-A876-5986FF7ED686}" presName="hierRoot2" presStyleCnt="0">
        <dgm:presLayoutVars>
          <dgm:hierBranch/>
        </dgm:presLayoutVars>
      </dgm:prSet>
      <dgm:spPr/>
    </dgm:pt>
    <dgm:pt modelId="{50602D1F-6AAF-4092-B00D-179F6BEDA5C0}" type="pres">
      <dgm:prSet presAssocID="{39CB0FFE-EF5A-47D8-A876-5986FF7ED686}" presName="rootComposite" presStyleCnt="0"/>
      <dgm:spPr/>
    </dgm:pt>
    <dgm:pt modelId="{FF4CAB6E-373C-4828-B2B7-E0723DD9350E}" type="pres">
      <dgm:prSet presAssocID="{39CB0FFE-EF5A-47D8-A876-5986FF7ED686}" presName="rootText" presStyleLbl="node2" presStyleIdx="2" presStyleCnt="3">
        <dgm:presLayoutVars>
          <dgm:chPref val="3"/>
        </dgm:presLayoutVars>
      </dgm:prSet>
      <dgm:spPr/>
      <dgm:t>
        <a:bodyPr/>
        <a:lstStyle/>
        <a:p>
          <a:endParaRPr lang="en-US"/>
        </a:p>
      </dgm:t>
    </dgm:pt>
    <dgm:pt modelId="{3FC938CE-3E7B-4A85-862C-596EF948D8E5}" type="pres">
      <dgm:prSet presAssocID="{39CB0FFE-EF5A-47D8-A876-5986FF7ED686}" presName="rootConnector" presStyleLbl="node2" presStyleIdx="2" presStyleCnt="3"/>
      <dgm:spPr/>
      <dgm:t>
        <a:bodyPr/>
        <a:lstStyle/>
        <a:p>
          <a:endParaRPr lang="en-US"/>
        </a:p>
      </dgm:t>
    </dgm:pt>
    <dgm:pt modelId="{05E6C233-364D-4146-BB1B-1D52BE63C095}" type="pres">
      <dgm:prSet presAssocID="{39CB0FFE-EF5A-47D8-A876-5986FF7ED686}" presName="hierChild4" presStyleCnt="0"/>
      <dgm:spPr/>
    </dgm:pt>
    <dgm:pt modelId="{1A5A0630-0246-4AD0-83AC-FD9EB1315542}" type="pres">
      <dgm:prSet presAssocID="{39CB0FFE-EF5A-47D8-A876-5986FF7ED686}" presName="hierChild5" presStyleCnt="0"/>
      <dgm:spPr/>
    </dgm:pt>
    <dgm:pt modelId="{B43042FD-5304-48F6-896A-AAE18B0DAC1E}" type="pres">
      <dgm:prSet presAssocID="{D69949BD-156D-4A2A-9CD3-8D98379F6D63}" presName="hierChild3" presStyleCnt="0"/>
      <dgm:spPr/>
    </dgm:pt>
  </dgm:ptLst>
  <dgm:cxnLst>
    <dgm:cxn modelId="{31B9E670-A3DB-4E66-BD49-F5682A3BB1CF}" type="presOf" srcId="{39CB0FFE-EF5A-47D8-A876-5986FF7ED686}" destId="{FF4CAB6E-373C-4828-B2B7-E0723DD9350E}" srcOrd="0" destOrd="0" presId="urn:microsoft.com/office/officeart/2005/8/layout/orgChart1"/>
    <dgm:cxn modelId="{4B9EA907-A482-479E-BAC3-06EAB9C5D261}" type="presOf" srcId="{D69949BD-156D-4A2A-9CD3-8D98379F6D63}" destId="{403A6BB2-EA51-421B-AD39-1746EFACA5B4}" srcOrd="0" destOrd="0" presId="urn:microsoft.com/office/officeart/2005/8/layout/orgChart1"/>
    <dgm:cxn modelId="{A2A5AE7F-E724-4013-9E02-59F08BB62C62}" type="presOf" srcId="{288246B5-6294-431B-9D0C-F41AA2C8BF7F}" destId="{246B39C1-C311-46D6-AB0E-50081D9AB271}" srcOrd="0" destOrd="0" presId="urn:microsoft.com/office/officeart/2005/8/layout/orgChart1"/>
    <dgm:cxn modelId="{6B5A1519-757F-4479-A10E-4804292D44C0}" type="presOf" srcId="{D69949BD-156D-4A2A-9CD3-8D98379F6D63}" destId="{27761967-BB6A-4A09-A95D-A86CA7A549E8}" srcOrd="1" destOrd="0" presId="urn:microsoft.com/office/officeart/2005/8/layout/orgChart1"/>
    <dgm:cxn modelId="{8E782EF2-9AC2-430B-A371-611DCF5A1DBF}" srcId="{D69949BD-156D-4A2A-9CD3-8D98379F6D63}" destId="{5794CA25-251E-42D2-BB96-68EF3C71FD1C}" srcOrd="0" destOrd="0" parTransId="{E9DA9106-9DA1-4805-A8D2-839B91EC2A91}" sibTransId="{C3BBB636-FA7A-47CD-BA1D-26102E03A134}"/>
    <dgm:cxn modelId="{E1CC020D-D409-431A-BB91-E3BC2E542DC0}" type="presOf" srcId="{65EACFD6-DE94-4A2D-9E0F-EC6FF99E5980}" destId="{3B44EA45-3128-43A1-9F6F-C2E5149C05A9}" srcOrd="0" destOrd="0" presId="urn:microsoft.com/office/officeart/2005/8/layout/orgChart1"/>
    <dgm:cxn modelId="{72AD0928-C5D7-41CB-84CC-F0CD73244C4E}" srcId="{D69949BD-156D-4A2A-9CD3-8D98379F6D63}" destId="{39CB0FFE-EF5A-47D8-A876-5986FF7ED686}" srcOrd="2" destOrd="0" parTransId="{65EACFD6-DE94-4A2D-9E0F-EC6FF99E5980}" sibTransId="{9920FA97-A4BB-479A-B6F5-A212422DBB61}"/>
    <dgm:cxn modelId="{A295E338-D4A9-4513-B29A-C764DBE66BDC}" type="presOf" srcId="{5794CA25-251E-42D2-BB96-68EF3C71FD1C}" destId="{B14C73ED-AAC7-4512-B5E5-165FB0455F46}" srcOrd="0" destOrd="0" presId="urn:microsoft.com/office/officeart/2005/8/layout/orgChart1"/>
    <dgm:cxn modelId="{ECBA601A-FA4A-4109-B0ED-F5F696811388}" srcId="{D69949BD-156D-4A2A-9CD3-8D98379F6D63}" destId="{288246B5-6294-431B-9D0C-F41AA2C8BF7F}" srcOrd="1" destOrd="0" parTransId="{58176433-248A-494A-A2B9-BC5AADD0EBFA}" sibTransId="{76A54006-9E2A-44D1-BEFB-53A61BD442BE}"/>
    <dgm:cxn modelId="{9EADE71A-6F98-424E-87C8-B359CF45F726}" type="presOf" srcId="{5C5F9272-B7D8-4024-BF10-B89AF886E1F5}" destId="{8889E58F-2B7B-44B6-9570-9278EAF5656B}" srcOrd="0" destOrd="0" presId="urn:microsoft.com/office/officeart/2005/8/layout/orgChart1"/>
    <dgm:cxn modelId="{598D3616-A1DC-4806-8219-4BED7AF093EA}" type="presOf" srcId="{58176433-248A-494A-A2B9-BC5AADD0EBFA}" destId="{61C1B83E-0949-48F8-8460-7980C3389311}" srcOrd="0" destOrd="0" presId="urn:microsoft.com/office/officeart/2005/8/layout/orgChart1"/>
    <dgm:cxn modelId="{BE03B687-6733-4FEC-A9EB-79ACB5728886}" type="presOf" srcId="{5794CA25-251E-42D2-BB96-68EF3C71FD1C}" destId="{AA9EC1E0-63AF-4884-A8DA-457F0F2E2BAD}" srcOrd="1" destOrd="0" presId="urn:microsoft.com/office/officeart/2005/8/layout/orgChart1"/>
    <dgm:cxn modelId="{5CF19CCB-590B-4541-9C91-D86D6F349916}" type="presOf" srcId="{E9DA9106-9DA1-4805-A8D2-839B91EC2A91}" destId="{4D3A244B-7B64-4621-B235-94F2D5E8B913}" srcOrd="0" destOrd="0" presId="urn:microsoft.com/office/officeart/2005/8/layout/orgChart1"/>
    <dgm:cxn modelId="{ADFDE9B7-55B4-4255-813B-6170A95F6744}" srcId="{5C5F9272-B7D8-4024-BF10-B89AF886E1F5}" destId="{D69949BD-156D-4A2A-9CD3-8D98379F6D63}" srcOrd="0" destOrd="0" parTransId="{77813809-55C0-42D4-A9E9-F3FBC20E86AD}" sibTransId="{26FFC0EB-DE56-409A-84C4-67A15718E025}"/>
    <dgm:cxn modelId="{E0821AC8-E589-4CED-BA9F-5D203C23223E}" type="presOf" srcId="{288246B5-6294-431B-9D0C-F41AA2C8BF7F}" destId="{A036A9A1-E3B3-4251-8905-DC057B728C3F}" srcOrd="1" destOrd="0" presId="urn:microsoft.com/office/officeart/2005/8/layout/orgChart1"/>
    <dgm:cxn modelId="{732258E2-D528-4286-87D6-BE65220BD65B}" type="presOf" srcId="{39CB0FFE-EF5A-47D8-A876-5986FF7ED686}" destId="{3FC938CE-3E7B-4A85-862C-596EF948D8E5}" srcOrd="1" destOrd="0" presId="urn:microsoft.com/office/officeart/2005/8/layout/orgChart1"/>
    <dgm:cxn modelId="{B42CC478-BA0B-48C6-B807-FADD11E06D8F}" type="presParOf" srcId="{8889E58F-2B7B-44B6-9570-9278EAF5656B}" destId="{2C7C2F93-9FAB-46B4-8B7A-D8EEC2FCFE43}" srcOrd="0" destOrd="0" presId="urn:microsoft.com/office/officeart/2005/8/layout/orgChart1"/>
    <dgm:cxn modelId="{16FA6936-9E39-4556-81A8-CB2926AB0BA3}" type="presParOf" srcId="{2C7C2F93-9FAB-46B4-8B7A-D8EEC2FCFE43}" destId="{F84ED09A-28C6-4997-B431-AB420B4FF39B}" srcOrd="0" destOrd="0" presId="urn:microsoft.com/office/officeart/2005/8/layout/orgChart1"/>
    <dgm:cxn modelId="{E8934D77-0F46-479B-B070-529B22EE5C58}" type="presParOf" srcId="{F84ED09A-28C6-4997-B431-AB420B4FF39B}" destId="{403A6BB2-EA51-421B-AD39-1746EFACA5B4}" srcOrd="0" destOrd="0" presId="urn:microsoft.com/office/officeart/2005/8/layout/orgChart1"/>
    <dgm:cxn modelId="{977E884D-938F-4AA5-88CE-9BAEE4F563EF}" type="presParOf" srcId="{F84ED09A-28C6-4997-B431-AB420B4FF39B}" destId="{27761967-BB6A-4A09-A95D-A86CA7A549E8}" srcOrd="1" destOrd="0" presId="urn:microsoft.com/office/officeart/2005/8/layout/orgChart1"/>
    <dgm:cxn modelId="{47A43892-38D0-41E0-8FCE-D5BD93DF73C3}" type="presParOf" srcId="{2C7C2F93-9FAB-46B4-8B7A-D8EEC2FCFE43}" destId="{BB5D22FF-EAF1-4B20-8901-DD210C7353B4}" srcOrd="1" destOrd="0" presId="urn:microsoft.com/office/officeart/2005/8/layout/orgChart1"/>
    <dgm:cxn modelId="{E0BA5A46-7FBD-4545-83ED-4E5D029EB17E}" type="presParOf" srcId="{BB5D22FF-EAF1-4B20-8901-DD210C7353B4}" destId="{4D3A244B-7B64-4621-B235-94F2D5E8B913}" srcOrd="0" destOrd="0" presId="urn:microsoft.com/office/officeart/2005/8/layout/orgChart1"/>
    <dgm:cxn modelId="{819A6AF9-DC57-4123-B3C4-301619495B0A}" type="presParOf" srcId="{BB5D22FF-EAF1-4B20-8901-DD210C7353B4}" destId="{2B7027BE-C0BE-42A2-8B16-48FF8297E033}" srcOrd="1" destOrd="0" presId="urn:microsoft.com/office/officeart/2005/8/layout/orgChart1"/>
    <dgm:cxn modelId="{08110925-0B05-4E8B-AE5D-129D0182E476}" type="presParOf" srcId="{2B7027BE-C0BE-42A2-8B16-48FF8297E033}" destId="{88646106-0CC5-444C-918B-C7D32C983D04}" srcOrd="0" destOrd="0" presId="urn:microsoft.com/office/officeart/2005/8/layout/orgChart1"/>
    <dgm:cxn modelId="{EEF7B358-E591-4833-9391-9657B2CB6236}" type="presParOf" srcId="{88646106-0CC5-444C-918B-C7D32C983D04}" destId="{B14C73ED-AAC7-4512-B5E5-165FB0455F46}" srcOrd="0" destOrd="0" presId="urn:microsoft.com/office/officeart/2005/8/layout/orgChart1"/>
    <dgm:cxn modelId="{4ECC743A-EAFF-4EA8-9220-8849B9E15A34}" type="presParOf" srcId="{88646106-0CC5-444C-918B-C7D32C983D04}" destId="{AA9EC1E0-63AF-4884-A8DA-457F0F2E2BAD}" srcOrd="1" destOrd="0" presId="urn:microsoft.com/office/officeart/2005/8/layout/orgChart1"/>
    <dgm:cxn modelId="{B8D730A4-F1AA-4497-A26B-DEFE90B59769}" type="presParOf" srcId="{2B7027BE-C0BE-42A2-8B16-48FF8297E033}" destId="{BE84AC8A-C3A5-403F-9FC1-5D9E1AC7AB09}" srcOrd="1" destOrd="0" presId="urn:microsoft.com/office/officeart/2005/8/layout/orgChart1"/>
    <dgm:cxn modelId="{967D1FCB-5600-4BAB-8E80-82B1A508A99C}" type="presParOf" srcId="{2B7027BE-C0BE-42A2-8B16-48FF8297E033}" destId="{C847922E-EA93-4877-B3FD-9D9A0DA47D29}" srcOrd="2" destOrd="0" presId="urn:microsoft.com/office/officeart/2005/8/layout/orgChart1"/>
    <dgm:cxn modelId="{0F3026AE-5DB3-4FF0-973C-8EBCEA547103}" type="presParOf" srcId="{BB5D22FF-EAF1-4B20-8901-DD210C7353B4}" destId="{61C1B83E-0949-48F8-8460-7980C3389311}" srcOrd="2" destOrd="0" presId="urn:microsoft.com/office/officeart/2005/8/layout/orgChart1"/>
    <dgm:cxn modelId="{A79CA18B-A212-46B7-81AD-78C2DC286908}" type="presParOf" srcId="{BB5D22FF-EAF1-4B20-8901-DD210C7353B4}" destId="{5D4D57E2-9722-4224-BBAA-4DAC17D4EA4C}" srcOrd="3" destOrd="0" presId="urn:microsoft.com/office/officeart/2005/8/layout/orgChart1"/>
    <dgm:cxn modelId="{1239AD21-6632-4C42-AB0E-A90008D384F7}" type="presParOf" srcId="{5D4D57E2-9722-4224-BBAA-4DAC17D4EA4C}" destId="{77E2EAF4-F61B-46E7-ADAC-C105DF38CA26}" srcOrd="0" destOrd="0" presId="urn:microsoft.com/office/officeart/2005/8/layout/orgChart1"/>
    <dgm:cxn modelId="{4E62905C-3F8E-47FE-9CB1-BAEC0A74BDCD}" type="presParOf" srcId="{77E2EAF4-F61B-46E7-ADAC-C105DF38CA26}" destId="{246B39C1-C311-46D6-AB0E-50081D9AB271}" srcOrd="0" destOrd="0" presId="urn:microsoft.com/office/officeart/2005/8/layout/orgChart1"/>
    <dgm:cxn modelId="{9368990D-72CD-4582-B88F-941F4548B237}" type="presParOf" srcId="{77E2EAF4-F61B-46E7-ADAC-C105DF38CA26}" destId="{A036A9A1-E3B3-4251-8905-DC057B728C3F}" srcOrd="1" destOrd="0" presId="urn:microsoft.com/office/officeart/2005/8/layout/orgChart1"/>
    <dgm:cxn modelId="{CA1B4314-9EDB-489F-BBBC-FFC098F9FB93}" type="presParOf" srcId="{5D4D57E2-9722-4224-BBAA-4DAC17D4EA4C}" destId="{0A5B5D86-EFB5-4A6E-A0F3-64465B3A838E}" srcOrd="1" destOrd="0" presId="urn:microsoft.com/office/officeart/2005/8/layout/orgChart1"/>
    <dgm:cxn modelId="{F3F9F37B-1E9D-4C4A-A058-23CA57E12F8D}" type="presParOf" srcId="{5D4D57E2-9722-4224-BBAA-4DAC17D4EA4C}" destId="{1E7EEEA9-B20D-41B6-9CAF-EDCDCD9B0E86}" srcOrd="2" destOrd="0" presId="urn:microsoft.com/office/officeart/2005/8/layout/orgChart1"/>
    <dgm:cxn modelId="{132D134C-45DE-45EB-B8C5-D0931131E0A8}" type="presParOf" srcId="{BB5D22FF-EAF1-4B20-8901-DD210C7353B4}" destId="{3B44EA45-3128-43A1-9F6F-C2E5149C05A9}" srcOrd="4" destOrd="0" presId="urn:microsoft.com/office/officeart/2005/8/layout/orgChart1"/>
    <dgm:cxn modelId="{8B681065-3EA0-4037-AC42-1C0DD5C41A53}" type="presParOf" srcId="{BB5D22FF-EAF1-4B20-8901-DD210C7353B4}" destId="{FC84CF9F-38B2-4C1E-A2C1-FC464D89BB80}" srcOrd="5" destOrd="0" presId="urn:microsoft.com/office/officeart/2005/8/layout/orgChart1"/>
    <dgm:cxn modelId="{675C771F-5A7F-4879-8E12-A855E27672A9}" type="presParOf" srcId="{FC84CF9F-38B2-4C1E-A2C1-FC464D89BB80}" destId="{50602D1F-6AAF-4092-B00D-179F6BEDA5C0}" srcOrd="0" destOrd="0" presId="urn:microsoft.com/office/officeart/2005/8/layout/orgChart1"/>
    <dgm:cxn modelId="{E207CE09-0F67-4774-A44C-F2466BDA6A2F}" type="presParOf" srcId="{50602D1F-6AAF-4092-B00D-179F6BEDA5C0}" destId="{FF4CAB6E-373C-4828-B2B7-E0723DD9350E}" srcOrd="0" destOrd="0" presId="urn:microsoft.com/office/officeart/2005/8/layout/orgChart1"/>
    <dgm:cxn modelId="{0BCEDB18-16B1-4CB8-BA6B-1D2709B00CF0}" type="presParOf" srcId="{50602D1F-6AAF-4092-B00D-179F6BEDA5C0}" destId="{3FC938CE-3E7B-4A85-862C-596EF948D8E5}" srcOrd="1" destOrd="0" presId="urn:microsoft.com/office/officeart/2005/8/layout/orgChart1"/>
    <dgm:cxn modelId="{FB75B897-5D0B-4067-953A-757078C2EE1F}" type="presParOf" srcId="{FC84CF9F-38B2-4C1E-A2C1-FC464D89BB80}" destId="{05E6C233-364D-4146-BB1B-1D52BE63C095}" srcOrd="1" destOrd="0" presId="urn:microsoft.com/office/officeart/2005/8/layout/orgChart1"/>
    <dgm:cxn modelId="{E36B25CF-CB8B-48C0-BC3B-3C3BE5722C67}" type="presParOf" srcId="{FC84CF9F-38B2-4C1E-A2C1-FC464D89BB80}" destId="{1A5A0630-0246-4AD0-83AC-FD9EB1315542}" srcOrd="2" destOrd="0" presId="urn:microsoft.com/office/officeart/2005/8/layout/orgChart1"/>
    <dgm:cxn modelId="{A9191CA6-CAB5-429F-B1F4-EA50947096E1}" type="presParOf" srcId="{2C7C2F93-9FAB-46B4-8B7A-D8EEC2FCFE43}" destId="{B43042FD-5304-48F6-896A-AAE18B0DAC1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FF276F-52B8-4240-A1CE-7C8529195462}" type="doc">
      <dgm:prSet loTypeId="urn:microsoft.com/office/officeart/2005/8/layout/cycle1" loCatId="cycle" qsTypeId="urn:microsoft.com/office/officeart/2005/8/quickstyle/simple1" qsCatId="simple" csTypeId="urn:microsoft.com/office/officeart/2005/8/colors/accent1_2" csCatId="accent1"/>
      <dgm:spPr/>
    </dgm:pt>
    <dgm:pt modelId="{33BCD631-CAB3-4C5B-83B9-FD6DC2E012C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0066CC"/>
              </a:solidFill>
              <a:effectLst/>
              <a:latin typeface="Comic Sans MS" panose="030F0702030302020204" pitchFamily="66" charset="0"/>
            </a:rPr>
            <a:t>Geography</a:t>
          </a:r>
        </a:p>
      </dgm:t>
    </dgm:pt>
    <dgm:pt modelId="{A4A2AEDB-92B4-4A5A-80E2-0BFBD54BB29E}" type="parTrans" cxnId="{0F82B1CA-DB4A-45CB-90ED-EF73FED849A9}">
      <dgm:prSet/>
      <dgm:spPr/>
      <dgm:t>
        <a:bodyPr/>
        <a:lstStyle/>
        <a:p>
          <a:endParaRPr lang="en-US"/>
        </a:p>
      </dgm:t>
    </dgm:pt>
    <dgm:pt modelId="{BA12FA1A-2921-4241-8DC7-D07DFC15A7F8}" type="sibTrans" cxnId="{0F82B1CA-DB4A-45CB-90ED-EF73FED849A9}">
      <dgm:prSet/>
      <dgm:spPr/>
      <dgm:t>
        <a:bodyPr/>
        <a:lstStyle/>
        <a:p>
          <a:endParaRPr lang="en-US"/>
        </a:p>
      </dgm:t>
    </dgm:pt>
    <dgm:pt modelId="{AE35349C-84AA-4958-8F99-9A02C6682AE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FF6600"/>
              </a:solidFill>
              <a:effectLst/>
              <a:latin typeface="Comic Sans MS" panose="030F0702030302020204" pitchFamily="66" charset="0"/>
            </a:rPr>
            <a:t>Science</a:t>
          </a:r>
        </a:p>
      </dgm:t>
    </dgm:pt>
    <dgm:pt modelId="{EC742BF8-163C-4B29-88FB-75195E3F4A3D}" type="parTrans" cxnId="{30C72FA5-259B-4E65-8BB4-801596E33181}">
      <dgm:prSet/>
      <dgm:spPr/>
      <dgm:t>
        <a:bodyPr/>
        <a:lstStyle/>
        <a:p>
          <a:endParaRPr lang="en-US"/>
        </a:p>
      </dgm:t>
    </dgm:pt>
    <dgm:pt modelId="{33E48D8E-6AA1-425E-ACB8-C6F2F76916BE}" type="sibTrans" cxnId="{30C72FA5-259B-4E65-8BB4-801596E33181}">
      <dgm:prSet/>
      <dgm:spPr/>
      <dgm:t>
        <a:bodyPr/>
        <a:lstStyle/>
        <a:p>
          <a:endParaRPr lang="en-US"/>
        </a:p>
      </dgm:t>
    </dgm:pt>
    <dgm:pt modelId="{3FFE81BB-F30D-4795-834D-18B4B71FFF3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FF0066"/>
              </a:solidFill>
              <a:effectLst/>
              <a:latin typeface="Comic Sans MS" panose="030F0702030302020204" pitchFamily="66" charset="0"/>
            </a:rPr>
            <a:t>History</a:t>
          </a:r>
        </a:p>
      </dgm:t>
    </dgm:pt>
    <dgm:pt modelId="{29201ACF-74A9-4659-A282-726B27AF1E2F}" type="parTrans" cxnId="{750A9089-5B5C-440D-A1FA-2B555B28A522}">
      <dgm:prSet/>
      <dgm:spPr/>
      <dgm:t>
        <a:bodyPr/>
        <a:lstStyle/>
        <a:p>
          <a:endParaRPr lang="en-US"/>
        </a:p>
      </dgm:t>
    </dgm:pt>
    <dgm:pt modelId="{6426609C-6CB0-40C2-A46A-1BB9A93E6E30}" type="sibTrans" cxnId="{750A9089-5B5C-440D-A1FA-2B555B28A522}">
      <dgm:prSet/>
      <dgm:spPr/>
      <dgm:t>
        <a:bodyPr/>
        <a:lstStyle/>
        <a:p>
          <a:endParaRPr lang="en-US"/>
        </a:p>
      </dgm:t>
    </dgm:pt>
    <dgm:pt modelId="{125C6C53-3C9E-4EF7-9D3E-434CA4B74270}" type="pres">
      <dgm:prSet presAssocID="{1AFF276F-52B8-4240-A1CE-7C8529195462}" presName="cycle" presStyleCnt="0">
        <dgm:presLayoutVars>
          <dgm:dir/>
          <dgm:resizeHandles val="exact"/>
        </dgm:presLayoutVars>
      </dgm:prSet>
      <dgm:spPr/>
    </dgm:pt>
    <dgm:pt modelId="{D8147904-8E87-4D1B-A041-80C4E09BC065}" type="pres">
      <dgm:prSet presAssocID="{33BCD631-CAB3-4C5B-83B9-FD6DC2E012C3}" presName="dummy" presStyleCnt="0"/>
      <dgm:spPr/>
    </dgm:pt>
    <dgm:pt modelId="{B3B0EB4D-8389-4681-A12E-8CA56582D1D7}" type="pres">
      <dgm:prSet presAssocID="{33BCD631-CAB3-4C5B-83B9-FD6DC2E012C3}" presName="node" presStyleLbl="revTx" presStyleIdx="0" presStyleCnt="3">
        <dgm:presLayoutVars>
          <dgm:bulletEnabled val="1"/>
        </dgm:presLayoutVars>
      </dgm:prSet>
      <dgm:spPr/>
      <dgm:t>
        <a:bodyPr/>
        <a:lstStyle/>
        <a:p>
          <a:endParaRPr lang="en-US"/>
        </a:p>
      </dgm:t>
    </dgm:pt>
    <dgm:pt modelId="{CB9F6B91-2410-4DE4-8A01-9CE73E76B9EB}" type="pres">
      <dgm:prSet presAssocID="{BA12FA1A-2921-4241-8DC7-D07DFC15A7F8}" presName="sibTrans" presStyleLbl="node1" presStyleIdx="0" presStyleCnt="3"/>
      <dgm:spPr/>
      <dgm:t>
        <a:bodyPr/>
        <a:lstStyle/>
        <a:p>
          <a:endParaRPr lang="en-US"/>
        </a:p>
      </dgm:t>
    </dgm:pt>
    <dgm:pt modelId="{7ABDDBDA-44AC-4F36-ABA8-C807A7F7055F}" type="pres">
      <dgm:prSet presAssocID="{AE35349C-84AA-4958-8F99-9A02C6682AE4}" presName="dummy" presStyleCnt="0"/>
      <dgm:spPr/>
    </dgm:pt>
    <dgm:pt modelId="{ACFA4753-7710-4977-B62C-0FA2CEB614BE}" type="pres">
      <dgm:prSet presAssocID="{AE35349C-84AA-4958-8F99-9A02C6682AE4}" presName="node" presStyleLbl="revTx" presStyleIdx="1" presStyleCnt="3">
        <dgm:presLayoutVars>
          <dgm:bulletEnabled val="1"/>
        </dgm:presLayoutVars>
      </dgm:prSet>
      <dgm:spPr/>
      <dgm:t>
        <a:bodyPr/>
        <a:lstStyle/>
        <a:p>
          <a:endParaRPr lang="en-US"/>
        </a:p>
      </dgm:t>
    </dgm:pt>
    <dgm:pt modelId="{1CA69742-74EA-42C2-B352-46BFFA0D6A54}" type="pres">
      <dgm:prSet presAssocID="{33E48D8E-6AA1-425E-ACB8-C6F2F76916BE}" presName="sibTrans" presStyleLbl="node1" presStyleIdx="1" presStyleCnt="3"/>
      <dgm:spPr/>
      <dgm:t>
        <a:bodyPr/>
        <a:lstStyle/>
        <a:p>
          <a:endParaRPr lang="en-US"/>
        </a:p>
      </dgm:t>
    </dgm:pt>
    <dgm:pt modelId="{6F15E4E6-F2B0-4C2A-9757-C5EDEB4902F1}" type="pres">
      <dgm:prSet presAssocID="{3FFE81BB-F30D-4795-834D-18B4B71FFF32}" presName="dummy" presStyleCnt="0"/>
      <dgm:spPr/>
    </dgm:pt>
    <dgm:pt modelId="{AAFB4FAD-2342-44DB-B7E0-EA817AE54EF2}" type="pres">
      <dgm:prSet presAssocID="{3FFE81BB-F30D-4795-834D-18B4B71FFF32}" presName="node" presStyleLbl="revTx" presStyleIdx="2" presStyleCnt="3">
        <dgm:presLayoutVars>
          <dgm:bulletEnabled val="1"/>
        </dgm:presLayoutVars>
      </dgm:prSet>
      <dgm:spPr/>
      <dgm:t>
        <a:bodyPr/>
        <a:lstStyle/>
        <a:p>
          <a:endParaRPr lang="en-US"/>
        </a:p>
      </dgm:t>
    </dgm:pt>
    <dgm:pt modelId="{22946515-3429-4637-8811-C903D23EB6B7}" type="pres">
      <dgm:prSet presAssocID="{6426609C-6CB0-40C2-A46A-1BB9A93E6E30}" presName="sibTrans" presStyleLbl="node1" presStyleIdx="2" presStyleCnt="3"/>
      <dgm:spPr/>
      <dgm:t>
        <a:bodyPr/>
        <a:lstStyle/>
        <a:p>
          <a:endParaRPr lang="en-US"/>
        </a:p>
      </dgm:t>
    </dgm:pt>
  </dgm:ptLst>
  <dgm:cxnLst>
    <dgm:cxn modelId="{8220E7A5-C43E-4A69-86C3-1ED906DAF4B8}" type="presOf" srcId="{BA12FA1A-2921-4241-8DC7-D07DFC15A7F8}" destId="{CB9F6B91-2410-4DE4-8A01-9CE73E76B9EB}" srcOrd="0" destOrd="0" presId="urn:microsoft.com/office/officeart/2005/8/layout/cycle1"/>
    <dgm:cxn modelId="{0EE852A3-EC4A-449B-8CE5-731CC17AD673}" type="presOf" srcId="{33BCD631-CAB3-4C5B-83B9-FD6DC2E012C3}" destId="{B3B0EB4D-8389-4681-A12E-8CA56582D1D7}" srcOrd="0" destOrd="0" presId="urn:microsoft.com/office/officeart/2005/8/layout/cycle1"/>
    <dgm:cxn modelId="{64F55C8C-7C85-4498-9D9B-30C293C4A3F7}" type="presOf" srcId="{1AFF276F-52B8-4240-A1CE-7C8529195462}" destId="{125C6C53-3C9E-4EF7-9D3E-434CA4B74270}" srcOrd="0" destOrd="0" presId="urn:microsoft.com/office/officeart/2005/8/layout/cycle1"/>
    <dgm:cxn modelId="{A3EC58DA-4F92-4ADA-A2E2-CFE4F68CE2BD}" type="presOf" srcId="{AE35349C-84AA-4958-8F99-9A02C6682AE4}" destId="{ACFA4753-7710-4977-B62C-0FA2CEB614BE}" srcOrd="0" destOrd="0" presId="urn:microsoft.com/office/officeart/2005/8/layout/cycle1"/>
    <dgm:cxn modelId="{750A9089-5B5C-440D-A1FA-2B555B28A522}" srcId="{1AFF276F-52B8-4240-A1CE-7C8529195462}" destId="{3FFE81BB-F30D-4795-834D-18B4B71FFF32}" srcOrd="2" destOrd="0" parTransId="{29201ACF-74A9-4659-A282-726B27AF1E2F}" sibTransId="{6426609C-6CB0-40C2-A46A-1BB9A93E6E30}"/>
    <dgm:cxn modelId="{30C72FA5-259B-4E65-8BB4-801596E33181}" srcId="{1AFF276F-52B8-4240-A1CE-7C8529195462}" destId="{AE35349C-84AA-4958-8F99-9A02C6682AE4}" srcOrd="1" destOrd="0" parTransId="{EC742BF8-163C-4B29-88FB-75195E3F4A3D}" sibTransId="{33E48D8E-6AA1-425E-ACB8-C6F2F76916BE}"/>
    <dgm:cxn modelId="{D0699F1D-31A4-486A-836F-B5A7A673FEE5}" type="presOf" srcId="{33E48D8E-6AA1-425E-ACB8-C6F2F76916BE}" destId="{1CA69742-74EA-42C2-B352-46BFFA0D6A54}" srcOrd="0" destOrd="0" presId="urn:microsoft.com/office/officeart/2005/8/layout/cycle1"/>
    <dgm:cxn modelId="{0F82B1CA-DB4A-45CB-90ED-EF73FED849A9}" srcId="{1AFF276F-52B8-4240-A1CE-7C8529195462}" destId="{33BCD631-CAB3-4C5B-83B9-FD6DC2E012C3}" srcOrd="0" destOrd="0" parTransId="{A4A2AEDB-92B4-4A5A-80E2-0BFBD54BB29E}" sibTransId="{BA12FA1A-2921-4241-8DC7-D07DFC15A7F8}"/>
    <dgm:cxn modelId="{87BAD1BB-6B1C-46B7-8813-B52F1F4F701F}" type="presOf" srcId="{3FFE81BB-F30D-4795-834D-18B4B71FFF32}" destId="{AAFB4FAD-2342-44DB-B7E0-EA817AE54EF2}" srcOrd="0" destOrd="0" presId="urn:microsoft.com/office/officeart/2005/8/layout/cycle1"/>
    <dgm:cxn modelId="{C8B8FEED-CD02-4C2A-8AF4-3A27BF538782}" type="presOf" srcId="{6426609C-6CB0-40C2-A46A-1BB9A93E6E30}" destId="{22946515-3429-4637-8811-C903D23EB6B7}" srcOrd="0" destOrd="0" presId="urn:microsoft.com/office/officeart/2005/8/layout/cycle1"/>
    <dgm:cxn modelId="{8C16A7E4-C668-4C81-A520-74EE45FE96FE}" type="presParOf" srcId="{125C6C53-3C9E-4EF7-9D3E-434CA4B74270}" destId="{D8147904-8E87-4D1B-A041-80C4E09BC065}" srcOrd="0" destOrd="0" presId="urn:microsoft.com/office/officeart/2005/8/layout/cycle1"/>
    <dgm:cxn modelId="{B60F5D42-2EBF-486A-A6C1-E5635B5E78B4}" type="presParOf" srcId="{125C6C53-3C9E-4EF7-9D3E-434CA4B74270}" destId="{B3B0EB4D-8389-4681-A12E-8CA56582D1D7}" srcOrd="1" destOrd="0" presId="urn:microsoft.com/office/officeart/2005/8/layout/cycle1"/>
    <dgm:cxn modelId="{3B5B4B8A-ACF9-4B4B-B165-5E28D66F42DE}" type="presParOf" srcId="{125C6C53-3C9E-4EF7-9D3E-434CA4B74270}" destId="{CB9F6B91-2410-4DE4-8A01-9CE73E76B9EB}" srcOrd="2" destOrd="0" presId="urn:microsoft.com/office/officeart/2005/8/layout/cycle1"/>
    <dgm:cxn modelId="{A68C48BC-0904-4287-A2B2-AA5711415102}" type="presParOf" srcId="{125C6C53-3C9E-4EF7-9D3E-434CA4B74270}" destId="{7ABDDBDA-44AC-4F36-ABA8-C807A7F7055F}" srcOrd="3" destOrd="0" presId="urn:microsoft.com/office/officeart/2005/8/layout/cycle1"/>
    <dgm:cxn modelId="{D7BBFECF-6519-4E16-9C9A-121C0E04D321}" type="presParOf" srcId="{125C6C53-3C9E-4EF7-9D3E-434CA4B74270}" destId="{ACFA4753-7710-4977-B62C-0FA2CEB614BE}" srcOrd="4" destOrd="0" presId="urn:microsoft.com/office/officeart/2005/8/layout/cycle1"/>
    <dgm:cxn modelId="{57F210D3-20CF-45CA-9115-518BE3774F97}" type="presParOf" srcId="{125C6C53-3C9E-4EF7-9D3E-434CA4B74270}" destId="{1CA69742-74EA-42C2-B352-46BFFA0D6A54}" srcOrd="5" destOrd="0" presId="urn:microsoft.com/office/officeart/2005/8/layout/cycle1"/>
    <dgm:cxn modelId="{71A5DDD4-6CD2-4B2B-ABE6-76A530BCB7D9}" type="presParOf" srcId="{125C6C53-3C9E-4EF7-9D3E-434CA4B74270}" destId="{6F15E4E6-F2B0-4C2A-9757-C5EDEB4902F1}" srcOrd="6" destOrd="0" presId="urn:microsoft.com/office/officeart/2005/8/layout/cycle1"/>
    <dgm:cxn modelId="{684B783C-E8DA-46E8-9D39-A75090D47C06}" type="presParOf" srcId="{125C6C53-3C9E-4EF7-9D3E-434CA4B74270}" destId="{AAFB4FAD-2342-44DB-B7E0-EA817AE54EF2}" srcOrd="7" destOrd="0" presId="urn:microsoft.com/office/officeart/2005/8/layout/cycle1"/>
    <dgm:cxn modelId="{A24896A1-F300-4B0F-9479-A52C3D7CB5C1}" type="presParOf" srcId="{125C6C53-3C9E-4EF7-9D3E-434CA4B74270}" destId="{22946515-3429-4637-8811-C903D23EB6B7}" srcOrd="8"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4EA45-3128-43A1-9F6F-C2E5149C05A9}">
      <dsp:nvSpPr>
        <dsp:cNvPr id="0" name=""/>
        <dsp:cNvSpPr/>
      </dsp:nvSpPr>
      <dsp:spPr>
        <a:xfrm>
          <a:off x="3502996" y="1662296"/>
          <a:ext cx="2478395" cy="430134"/>
        </a:xfrm>
        <a:custGeom>
          <a:avLst/>
          <a:gdLst/>
          <a:ahLst/>
          <a:cxnLst/>
          <a:rect l="0" t="0" r="0" b="0"/>
          <a:pathLst>
            <a:path>
              <a:moveTo>
                <a:pt x="0" y="0"/>
              </a:moveTo>
              <a:lnTo>
                <a:pt x="0" y="215067"/>
              </a:lnTo>
              <a:lnTo>
                <a:pt x="2478395" y="215067"/>
              </a:lnTo>
              <a:lnTo>
                <a:pt x="2478395" y="4301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C1B83E-0949-48F8-8460-7980C3389311}">
      <dsp:nvSpPr>
        <dsp:cNvPr id="0" name=""/>
        <dsp:cNvSpPr/>
      </dsp:nvSpPr>
      <dsp:spPr>
        <a:xfrm>
          <a:off x="3457276" y="1662296"/>
          <a:ext cx="91440" cy="430134"/>
        </a:xfrm>
        <a:custGeom>
          <a:avLst/>
          <a:gdLst/>
          <a:ahLst/>
          <a:cxnLst/>
          <a:rect l="0" t="0" r="0" b="0"/>
          <a:pathLst>
            <a:path>
              <a:moveTo>
                <a:pt x="45720" y="0"/>
              </a:moveTo>
              <a:lnTo>
                <a:pt x="45720" y="4301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3A244B-7B64-4621-B235-94F2D5E8B913}">
      <dsp:nvSpPr>
        <dsp:cNvPr id="0" name=""/>
        <dsp:cNvSpPr/>
      </dsp:nvSpPr>
      <dsp:spPr>
        <a:xfrm>
          <a:off x="1024600" y="1662296"/>
          <a:ext cx="2478395" cy="430134"/>
        </a:xfrm>
        <a:custGeom>
          <a:avLst/>
          <a:gdLst/>
          <a:ahLst/>
          <a:cxnLst/>
          <a:rect l="0" t="0" r="0" b="0"/>
          <a:pathLst>
            <a:path>
              <a:moveTo>
                <a:pt x="2478395" y="0"/>
              </a:moveTo>
              <a:lnTo>
                <a:pt x="2478395" y="215067"/>
              </a:lnTo>
              <a:lnTo>
                <a:pt x="0" y="215067"/>
              </a:lnTo>
              <a:lnTo>
                <a:pt x="0" y="4301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3A6BB2-EA51-421B-AD39-1746EFACA5B4}">
      <dsp:nvSpPr>
        <dsp:cNvPr id="0" name=""/>
        <dsp:cNvSpPr/>
      </dsp:nvSpPr>
      <dsp:spPr>
        <a:xfrm>
          <a:off x="2478865" y="638165"/>
          <a:ext cx="2048260" cy="10241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dirty="0">
              <a:ln>
                <a:noFill/>
              </a:ln>
              <a:solidFill>
                <a:schemeClr val="tx1"/>
              </a:solidFill>
              <a:effectLst/>
              <a:latin typeface="Trajan Pro"/>
            </a:rPr>
            <a:t>Literacy</a:t>
          </a:r>
        </a:p>
      </dsp:txBody>
      <dsp:txXfrm>
        <a:off x="2478865" y="638165"/>
        <a:ext cx="2048260" cy="1024130"/>
      </dsp:txXfrm>
    </dsp:sp>
    <dsp:sp modelId="{B14C73ED-AAC7-4512-B5E5-165FB0455F46}">
      <dsp:nvSpPr>
        <dsp:cNvPr id="0" name=""/>
        <dsp:cNvSpPr/>
      </dsp:nvSpPr>
      <dsp:spPr>
        <a:xfrm>
          <a:off x="470" y="2092430"/>
          <a:ext cx="2048260" cy="10241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dirty="0">
              <a:ln>
                <a:noFill/>
              </a:ln>
              <a:solidFill>
                <a:srgbClr val="009900"/>
              </a:solidFill>
              <a:effectLst/>
              <a:latin typeface="Trajan Pro"/>
            </a:rPr>
            <a:t>Reading</a:t>
          </a:r>
        </a:p>
      </dsp:txBody>
      <dsp:txXfrm>
        <a:off x="470" y="2092430"/>
        <a:ext cx="2048260" cy="1024130"/>
      </dsp:txXfrm>
    </dsp:sp>
    <dsp:sp modelId="{246B39C1-C311-46D6-AB0E-50081D9AB271}">
      <dsp:nvSpPr>
        <dsp:cNvPr id="0" name=""/>
        <dsp:cNvSpPr/>
      </dsp:nvSpPr>
      <dsp:spPr>
        <a:xfrm>
          <a:off x="2478865" y="2092430"/>
          <a:ext cx="2048260" cy="10241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dirty="0">
              <a:ln>
                <a:noFill/>
              </a:ln>
              <a:solidFill>
                <a:srgbClr val="FF3300"/>
              </a:solidFill>
              <a:effectLst/>
              <a:latin typeface="Trajan Pro"/>
            </a:rPr>
            <a:t>Writing</a:t>
          </a:r>
        </a:p>
      </dsp:txBody>
      <dsp:txXfrm>
        <a:off x="2478865" y="2092430"/>
        <a:ext cx="2048260" cy="1024130"/>
      </dsp:txXfrm>
    </dsp:sp>
    <dsp:sp modelId="{FF4CAB6E-373C-4828-B2B7-E0723DD9350E}">
      <dsp:nvSpPr>
        <dsp:cNvPr id="0" name=""/>
        <dsp:cNvSpPr/>
      </dsp:nvSpPr>
      <dsp:spPr>
        <a:xfrm>
          <a:off x="4957261" y="2092430"/>
          <a:ext cx="2048260" cy="102413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dirty="0">
              <a:ln>
                <a:noFill/>
              </a:ln>
              <a:solidFill>
                <a:srgbClr val="0033CC"/>
              </a:solidFill>
              <a:effectLst/>
              <a:latin typeface="Trajan Pro"/>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dirty="0">
              <a:ln>
                <a:noFill/>
              </a:ln>
              <a:solidFill>
                <a:srgbClr val="0033CC"/>
              </a:solidFill>
              <a:effectLst/>
              <a:latin typeface="Trajan Pro"/>
            </a:rPr>
            <a:t>Listening</a:t>
          </a:r>
        </a:p>
      </dsp:txBody>
      <dsp:txXfrm>
        <a:off x="4957261" y="2092430"/>
        <a:ext cx="2048260" cy="10241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0EB4D-8389-4681-A12E-8CA56582D1D7}">
      <dsp:nvSpPr>
        <dsp:cNvPr id="0" name=""/>
        <dsp:cNvSpPr/>
      </dsp:nvSpPr>
      <dsp:spPr>
        <a:xfrm>
          <a:off x="2387947" y="193716"/>
          <a:ext cx="991391" cy="9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500" b="1" i="0" u="none" strike="noStrike" kern="1200" cap="none" normalizeH="0" baseline="0">
              <a:ln>
                <a:noFill/>
              </a:ln>
              <a:solidFill>
                <a:srgbClr val="0066CC"/>
              </a:solidFill>
              <a:effectLst/>
              <a:latin typeface="Comic Sans MS" panose="030F0702030302020204" pitchFamily="66" charset="0"/>
            </a:rPr>
            <a:t>Geography</a:t>
          </a:r>
        </a:p>
      </dsp:txBody>
      <dsp:txXfrm>
        <a:off x="2387947" y="193716"/>
        <a:ext cx="991391" cy="991391"/>
      </dsp:txXfrm>
    </dsp:sp>
    <dsp:sp modelId="{CB9F6B91-2410-4DE4-8A01-9CE73E76B9EB}">
      <dsp:nvSpPr>
        <dsp:cNvPr id="0" name=""/>
        <dsp:cNvSpPr/>
      </dsp:nvSpPr>
      <dsp:spPr>
        <a:xfrm>
          <a:off x="879851" y="-816"/>
          <a:ext cx="2342052" cy="2342052"/>
        </a:xfrm>
        <a:prstGeom prst="circularArrow">
          <a:avLst>
            <a:gd name="adj1" fmla="val 8254"/>
            <a:gd name="adj2" fmla="val 576620"/>
            <a:gd name="adj3" fmla="val 2961554"/>
            <a:gd name="adj4" fmla="val 53264"/>
            <a:gd name="adj5" fmla="val 963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FA4753-7710-4977-B62C-0FA2CEB614BE}">
      <dsp:nvSpPr>
        <dsp:cNvPr id="0" name=""/>
        <dsp:cNvSpPr/>
      </dsp:nvSpPr>
      <dsp:spPr>
        <a:xfrm>
          <a:off x="1555182" y="1636108"/>
          <a:ext cx="991391" cy="9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500" b="1" i="0" u="none" strike="noStrike" kern="1200" cap="none" normalizeH="0" baseline="0">
              <a:ln>
                <a:noFill/>
              </a:ln>
              <a:solidFill>
                <a:srgbClr val="FF6600"/>
              </a:solidFill>
              <a:effectLst/>
              <a:latin typeface="Comic Sans MS" panose="030F0702030302020204" pitchFamily="66" charset="0"/>
            </a:rPr>
            <a:t>Science</a:t>
          </a:r>
        </a:p>
      </dsp:txBody>
      <dsp:txXfrm>
        <a:off x="1555182" y="1636108"/>
        <a:ext cx="991391" cy="991391"/>
      </dsp:txXfrm>
    </dsp:sp>
    <dsp:sp modelId="{1CA69742-74EA-42C2-B352-46BFFA0D6A54}">
      <dsp:nvSpPr>
        <dsp:cNvPr id="0" name=""/>
        <dsp:cNvSpPr/>
      </dsp:nvSpPr>
      <dsp:spPr>
        <a:xfrm>
          <a:off x="879851" y="-816"/>
          <a:ext cx="2342052" cy="2342052"/>
        </a:xfrm>
        <a:prstGeom prst="circularArrow">
          <a:avLst>
            <a:gd name="adj1" fmla="val 8254"/>
            <a:gd name="adj2" fmla="val 576620"/>
            <a:gd name="adj3" fmla="val 10170116"/>
            <a:gd name="adj4" fmla="val 7261826"/>
            <a:gd name="adj5" fmla="val 963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FB4FAD-2342-44DB-B7E0-EA817AE54EF2}">
      <dsp:nvSpPr>
        <dsp:cNvPr id="0" name=""/>
        <dsp:cNvSpPr/>
      </dsp:nvSpPr>
      <dsp:spPr>
        <a:xfrm>
          <a:off x="722416" y="193716"/>
          <a:ext cx="991391" cy="9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500" b="1" i="0" u="none" strike="noStrike" kern="1200" cap="none" normalizeH="0" baseline="0">
              <a:ln>
                <a:noFill/>
              </a:ln>
              <a:solidFill>
                <a:srgbClr val="FF0066"/>
              </a:solidFill>
              <a:effectLst/>
              <a:latin typeface="Comic Sans MS" panose="030F0702030302020204" pitchFamily="66" charset="0"/>
            </a:rPr>
            <a:t>History</a:t>
          </a:r>
        </a:p>
      </dsp:txBody>
      <dsp:txXfrm>
        <a:off x="722416" y="193716"/>
        <a:ext cx="991391" cy="991391"/>
      </dsp:txXfrm>
    </dsp:sp>
    <dsp:sp modelId="{22946515-3429-4637-8811-C903D23EB6B7}">
      <dsp:nvSpPr>
        <dsp:cNvPr id="0" name=""/>
        <dsp:cNvSpPr/>
      </dsp:nvSpPr>
      <dsp:spPr>
        <a:xfrm>
          <a:off x="879851" y="-816"/>
          <a:ext cx="2342052" cy="2342052"/>
        </a:xfrm>
        <a:prstGeom prst="circularArrow">
          <a:avLst>
            <a:gd name="adj1" fmla="val 8254"/>
            <a:gd name="adj2" fmla="val 576620"/>
            <a:gd name="adj3" fmla="val 16854572"/>
            <a:gd name="adj4" fmla="val 14968808"/>
            <a:gd name="adj5" fmla="val 963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97AB304-5A72-4B43-AC5C-119762D6FAC8}" type="datetimeFigureOut">
              <a:rPr lang="en-GB" smtClean="0"/>
              <a:t>20/10/2025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EDF04FBB-F8EA-4A60-8685-59431091FC4A}" type="slidenum">
              <a:rPr lang="en-GB" smtClean="0"/>
              <a:t>‹#›</a:t>
            </a:fld>
            <a:endParaRPr lang="en-GB"/>
          </a:p>
        </p:txBody>
      </p:sp>
    </p:spTree>
    <p:extLst>
      <p:ext uri="{BB962C8B-B14F-4D97-AF65-F5344CB8AC3E}">
        <p14:creationId xmlns:p14="http://schemas.microsoft.com/office/powerpoint/2010/main" val="3504314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17647C-3C28-434C-BE07-C1FB5D57C991}" type="datetimeFigureOut">
              <a:rPr lang="en-GB" smtClean="0"/>
              <a:t>20/10/2025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911E4C-25B7-410A-99DF-24656738384B}" type="slidenum">
              <a:rPr lang="en-GB" smtClean="0"/>
              <a:t>‹#›</a:t>
            </a:fld>
            <a:endParaRPr lang="en-GB"/>
          </a:p>
        </p:txBody>
      </p:sp>
    </p:spTree>
    <p:extLst>
      <p:ext uri="{BB962C8B-B14F-4D97-AF65-F5344CB8AC3E}">
        <p14:creationId xmlns:p14="http://schemas.microsoft.com/office/powerpoint/2010/main" val="2675857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19250" y="1241425"/>
            <a:ext cx="4465638"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911E4C-25B7-410A-99DF-24656738384B}" type="slidenum">
              <a:rPr lang="en-GB" smtClean="0"/>
              <a:t>1</a:t>
            </a:fld>
            <a:endParaRPr lang="en-GB"/>
          </a:p>
        </p:txBody>
      </p:sp>
    </p:spTree>
    <p:extLst>
      <p:ext uri="{BB962C8B-B14F-4D97-AF65-F5344CB8AC3E}">
        <p14:creationId xmlns:p14="http://schemas.microsoft.com/office/powerpoint/2010/main" val="1897342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911E4C-25B7-410A-99DF-24656738384B}" type="slidenum">
              <a:rPr lang="en-GB" smtClean="0"/>
              <a:t>2</a:t>
            </a:fld>
            <a:endParaRPr lang="en-GB"/>
          </a:p>
        </p:txBody>
      </p:sp>
    </p:spTree>
    <p:extLst>
      <p:ext uri="{BB962C8B-B14F-4D97-AF65-F5344CB8AC3E}">
        <p14:creationId xmlns:p14="http://schemas.microsoft.com/office/powerpoint/2010/main" val="3142184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dirty="0">
                <a:solidFill>
                  <a:srgbClr val="000000"/>
                </a:solidFill>
              </a:rPr>
              <a:t>Good morning everyone and welcome to the P6 Curriculum Talk.  This morning our intention is to give you an overview of P6 and how we can work together to provide a happy and worthwhile year in school for your children.</a:t>
            </a:r>
          </a:p>
          <a:p>
            <a:pPr>
              <a:spcBef>
                <a:spcPct val="0"/>
              </a:spcBef>
            </a:pPr>
            <a:r>
              <a:rPr lang="en-GB" altLang="en-US" dirty="0">
                <a:solidFill>
                  <a:srgbClr val="000000"/>
                </a:solidFill>
              </a:rPr>
              <a:t>I am going to start by taking you through the different curricular areas and then we will both run through how we approach these in P6.</a:t>
            </a: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3</a:t>
            </a:fld>
            <a:endParaRPr lang="en-GB"/>
          </a:p>
        </p:txBody>
      </p:sp>
    </p:spTree>
    <p:extLst>
      <p:ext uri="{BB962C8B-B14F-4D97-AF65-F5344CB8AC3E}">
        <p14:creationId xmlns:p14="http://schemas.microsoft.com/office/powerpoint/2010/main" val="2899780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These skills are life-long skills that we focus on and develop in a cross-curricular way through group work and problem solving activities.</a:t>
            </a:r>
          </a:p>
          <a:p>
            <a:r>
              <a:rPr lang="en-GB" altLang="en-US" dirty="0"/>
              <a:t>By using the thinking cards, which the children use independently, they are guided through how to approach, structure and work through an activity including how to solve any problems that may arise, including differences of opinions within the group</a:t>
            </a:r>
          </a:p>
          <a:p>
            <a:r>
              <a:rPr lang="en-GB" altLang="en-US" dirty="0"/>
              <a:t>Within group work the children perform different roles such as manager, recorder, reporter.  Each role develops a specific skill and the children rotate around these roles in order to try each one. They can review their own performance.</a:t>
            </a:r>
          </a:p>
          <a:p>
            <a:r>
              <a:rPr lang="en-GB" altLang="en-US" dirty="0"/>
              <a:t>An other way of developing these skills is through self assessment and peer assessment which they do at the end of a piece of work or activity.</a:t>
            </a:r>
          </a:p>
          <a:p>
            <a:endParaRPr lang="en-US" altLang="en-US" dirty="0"/>
          </a:p>
          <a:p>
            <a:endParaRPr lang="en-US" altLang="en-US" dirty="0"/>
          </a:p>
          <a:p>
            <a:r>
              <a:rPr lang="en-US" altLang="en-US" dirty="0"/>
              <a:t>Show thinking cards</a:t>
            </a:r>
            <a:endParaRPr lang="en-GB" altLang="en-US" dirty="0"/>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4</a:t>
            </a:fld>
            <a:endParaRPr lang="en-GB"/>
          </a:p>
        </p:txBody>
      </p:sp>
    </p:spTree>
    <p:extLst>
      <p:ext uri="{BB962C8B-B14F-4D97-AF65-F5344CB8AC3E}">
        <p14:creationId xmlns:p14="http://schemas.microsoft.com/office/powerpoint/2010/main" val="1602189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GB" altLang="en-US" sz="1000" dirty="0">
              <a:solidFill>
                <a:srgbClr val="000000"/>
              </a:solidFill>
            </a:endParaRPr>
          </a:p>
          <a:p>
            <a:pPr>
              <a:spcBef>
                <a:spcPct val="0"/>
              </a:spcBef>
            </a:pPr>
            <a:endParaRPr lang="en-GB" altLang="en-US" sz="1000" dirty="0">
              <a:solidFill>
                <a:srgbClr val="000000"/>
              </a:solidFill>
            </a:endParaRP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5</a:t>
            </a:fld>
            <a:endParaRPr lang="en-GB"/>
          </a:p>
        </p:txBody>
      </p:sp>
    </p:spTree>
    <p:extLst>
      <p:ext uri="{BB962C8B-B14F-4D97-AF65-F5344CB8AC3E}">
        <p14:creationId xmlns:p14="http://schemas.microsoft.com/office/powerpoint/2010/main" val="3380809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dirty="0">
                <a:solidFill>
                  <a:srgbClr val="000000"/>
                </a:solidFill>
              </a:rPr>
              <a:t>In Numeracy the strands are number work, measures, shape and space and handling data.  </a:t>
            </a:r>
          </a:p>
          <a:p>
            <a:pPr>
              <a:spcBef>
                <a:spcPct val="0"/>
              </a:spcBef>
            </a:pPr>
            <a:r>
              <a:rPr lang="en-GB" altLang="en-US" dirty="0">
                <a:solidFill>
                  <a:srgbClr val="000000"/>
                </a:solidFill>
              </a:rPr>
              <a:t>Processes is applying the skills and strategies gathered in the other areas to solve problems.  </a:t>
            </a:r>
          </a:p>
          <a:p>
            <a:pPr>
              <a:spcBef>
                <a:spcPct val="0"/>
              </a:spcBef>
            </a:pPr>
            <a:r>
              <a:rPr lang="en-GB" altLang="en-US" dirty="0">
                <a:solidFill>
                  <a:srgbClr val="000000"/>
                </a:solidFill>
              </a:rPr>
              <a:t>In P6 the children use all four operations and a rapid recall of facts including the times tables are important. Speed is key.</a:t>
            </a:r>
          </a:p>
          <a:p>
            <a:pPr>
              <a:spcBef>
                <a:spcPct val="0"/>
              </a:spcBef>
            </a:pPr>
            <a:r>
              <a:rPr lang="en-GB" altLang="en-US" dirty="0">
                <a:solidFill>
                  <a:srgbClr val="000000"/>
                </a:solidFill>
              </a:rPr>
              <a:t>Mental maths is an opportunity to show and explain the different strategies used to solve a problem or work out a calculation – getting the right answer is great, but being able to explain how you got that answer and knowing another way to do it is even better. </a:t>
            </a:r>
          </a:p>
          <a:p>
            <a:pPr>
              <a:spcBef>
                <a:spcPct val="0"/>
              </a:spcBef>
            </a:pPr>
            <a:r>
              <a:rPr lang="en-GB" altLang="en-US" dirty="0">
                <a:solidFill>
                  <a:srgbClr val="000000"/>
                </a:solidFill>
              </a:rPr>
              <a:t>During the mental maths homework it is important to talk about strategies.  The children are used to doing this in school.  If you solve a problem in a different way to them – share it and vice versa.</a:t>
            </a: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6</a:t>
            </a:fld>
            <a:endParaRPr lang="en-GB"/>
          </a:p>
        </p:txBody>
      </p:sp>
    </p:spTree>
    <p:extLst>
      <p:ext uri="{BB962C8B-B14F-4D97-AF65-F5344CB8AC3E}">
        <p14:creationId xmlns:p14="http://schemas.microsoft.com/office/powerpoint/2010/main" val="130526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911E4C-25B7-410A-99DF-24656738384B}" type="slidenum">
              <a:rPr lang="en-GB" smtClean="0"/>
              <a:t>7</a:t>
            </a:fld>
            <a:endParaRPr lang="en-GB"/>
          </a:p>
        </p:txBody>
      </p:sp>
    </p:spTree>
    <p:extLst>
      <p:ext uri="{BB962C8B-B14F-4D97-AF65-F5344CB8AC3E}">
        <p14:creationId xmlns:p14="http://schemas.microsoft.com/office/powerpoint/2010/main" val="3112389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Religion is the foundation of our school ethos at SMOTH.  </a:t>
            </a:r>
          </a:p>
          <a:p>
            <a:endParaRPr lang="en-US" altLang="en-US" dirty="0"/>
          </a:p>
          <a:p>
            <a:r>
              <a:rPr lang="en-US" altLang="en-US" dirty="0"/>
              <a:t>Fr Kerr/ Fr Pat the school chaplain is involved in school life</a:t>
            </a:r>
            <a:r>
              <a:rPr lang="en-US" altLang="en-US" baseline="0" dirty="0"/>
              <a:t> and may visit from time to time. He </a:t>
            </a:r>
            <a:r>
              <a:rPr lang="en-US" altLang="en-US" dirty="0"/>
              <a:t>encourages </a:t>
            </a:r>
            <a:r>
              <a:rPr lang="en-US" altLang="en-US" dirty="0" err="1"/>
              <a:t>chn</a:t>
            </a:r>
            <a:r>
              <a:rPr lang="en-US" altLang="en-US" dirty="0"/>
              <a:t> to participate in school masses through the webcam Monthly.</a:t>
            </a:r>
          </a:p>
          <a:p>
            <a:endParaRPr lang="en-US" altLang="en-US" dirty="0"/>
          </a:p>
          <a:p>
            <a:r>
              <a:rPr lang="en-US" altLang="en-US" dirty="0"/>
              <a:t>We work from the </a:t>
            </a:r>
            <a:r>
              <a:rPr lang="en-US" altLang="en-US" dirty="0" err="1"/>
              <a:t>The</a:t>
            </a:r>
            <a:r>
              <a:rPr lang="en-US" altLang="en-US" dirty="0"/>
              <a:t> Grow in Love program which forms the basis of our assemblies.</a:t>
            </a:r>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8</a:t>
            </a:fld>
            <a:endParaRPr lang="en-GB"/>
          </a:p>
        </p:txBody>
      </p:sp>
    </p:spTree>
    <p:extLst>
      <p:ext uri="{BB962C8B-B14F-4D97-AF65-F5344CB8AC3E}">
        <p14:creationId xmlns:p14="http://schemas.microsoft.com/office/powerpoint/2010/main" val="2729681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WAU consists of 3 strands combined to deepen understanding of our P6 topics</a:t>
            </a:r>
          </a:p>
          <a:p>
            <a:endParaRPr lang="en-US" altLang="en-US" dirty="0"/>
          </a:p>
          <a:p>
            <a:r>
              <a:rPr lang="en-GB" altLang="en-US" dirty="0"/>
              <a:t>Topic Based approach </a:t>
            </a:r>
          </a:p>
          <a:p>
            <a:r>
              <a:rPr lang="en-GB" altLang="en-US" dirty="0"/>
              <a:t>Cross curricular approach</a:t>
            </a:r>
          </a:p>
          <a:p>
            <a:r>
              <a:rPr lang="en-GB" altLang="en-US" dirty="0"/>
              <a:t>Building on previous learning </a:t>
            </a:r>
          </a:p>
          <a:p>
            <a:endParaRPr lang="en-US" altLang="en-US" dirty="0"/>
          </a:p>
          <a:p>
            <a:r>
              <a:rPr lang="en-GB" altLang="en-US" baseline="0" dirty="0"/>
              <a:t>Raiders or Traders? </a:t>
            </a:r>
          </a:p>
          <a:p>
            <a:r>
              <a:rPr lang="en-US" altLang="en-US" baseline="0" dirty="0"/>
              <a:t>Impact</a:t>
            </a:r>
          </a:p>
          <a:p>
            <a:r>
              <a:rPr lang="en-US" altLang="en-US" baseline="0" dirty="0"/>
              <a:t>Extreme Weather</a:t>
            </a:r>
          </a:p>
          <a:p>
            <a:endParaRPr lang="en-GB" altLang="en-US" baseline="0" dirty="0"/>
          </a:p>
          <a:p>
            <a:r>
              <a:rPr lang="en-GB" altLang="en-US" baseline="0" dirty="0"/>
              <a:t>Forest School- Friday- Change of clothes/wellies or old shoes/raincoat and warm clothes. Parent helper????</a:t>
            </a:r>
          </a:p>
        </p:txBody>
      </p:sp>
      <p:sp>
        <p:nvSpPr>
          <p:cNvPr id="4" name="Slide Number Placeholder 3"/>
          <p:cNvSpPr>
            <a:spLocks noGrp="1"/>
          </p:cNvSpPr>
          <p:nvPr>
            <p:ph type="sldNum" sz="quarter" idx="10"/>
          </p:nvPr>
        </p:nvSpPr>
        <p:spPr/>
        <p:txBody>
          <a:bodyPr/>
          <a:lstStyle/>
          <a:p>
            <a:fld id="{02911E4C-25B7-410A-99DF-24656738384B}" type="slidenum">
              <a:rPr lang="en-GB" smtClean="0"/>
              <a:t>9</a:t>
            </a:fld>
            <a:endParaRPr lang="en-GB"/>
          </a:p>
        </p:txBody>
      </p:sp>
    </p:spTree>
    <p:extLst>
      <p:ext uri="{BB962C8B-B14F-4D97-AF65-F5344CB8AC3E}">
        <p14:creationId xmlns:p14="http://schemas.microsoft.com/office/powerpoint/2010/main" val="11426635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GB" altLang="en-US" dirty="0"/>
              <a:t>Children will develop their knowledge, understanding and skills, in a range of physical activities. </a:t>
            </a:r>
          </a:p>
          <a:p>
            <a:pPr>
              <a:lnSpc>
                <a:spcPct val="90000"/>
              </a:lnSpc>
            </a:pPr>
            <a:r>
              <a:rPr lang="en-GB" altLang="en-US" dirty="0"/>
              <a:t>All children should experience a sense of fun, enjoyment and achievement.</a:t>
            </a:r>
            <a:endParaRPr lang="en-GB" altLang="en-US" b="1" u="sng" dirty="0"/>
          </a:p>
          <a:p>
            <a:endParaRPr lang="en-US" altLang="en-US" dirty="0"/>
          </a:p>
          <a:p>
            <a:r>
              <a:rPr lang="en-US" altLang="en-US" dirty="0"/>
              <a:t>PE UNIFORM all items including footwear – proper footwear</a:t>
            </a:r>
          </a:p>
          <a:p>
            <a:r>
              <a:rPr lang="en-US" altLang="en-US" dirty="0"/>
              <a:t>This includes after schools clubs</a:t>
            </a:r>
          </a:p>
          <a:p>
            <a:endParaRPr lang="en-US" altLang="en-US" dirty="0"/>
          </a:p>
          <a:p>
            <a:r>
              <a:rPr lang="en-US" altLang="en-US" dirty="0"/>
              <a:t>On PE days, children should come to school in their PE gear</a:t>
            </a:r>
          </a:p>
          <a:p>
            <a:endParaRPr lang="en-US" altLang="en-US" dirty="0"/>
          </a:p>
          <a:p>
            <a:r>
              <a:rPr lang="en-US" altLang="en-US" dirty="0"/>
              <a:t>Hair up for PE</a:t>
            </a:r>
          </a:p>
          <a:p>
            <a:r>
              <a:rPr lang="en-US" altLang="en-US" dirty="0"/>
              <a:t>Swimming – no earrings.  Policy of pool, need to be able to take out themselves.  Hair up, hats aren’t essential but easy way of keeping hair back and dry for the rest of the day</a:t>
            </a: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10</a:t>
            </a:fld>
            <a:endParaRPr lang="en-GB"/>
          </a:p>
        </p:txBody>
      </p:sp>
    </p:spTree>
    <p:extLst>
      <p:ext uri="{BB962C8B-B14F-4D97-AF65-F5344CB8AC3E}">
        <p14:creationId xmlns:p14="http://schemas.microsoft.com/office/powerpoint/2010/main" val="2917217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Personal development and mutual understanding is a subject in which children can reflect on their choices and set themselves challenges and targets. </a:t>
            </a:r>
          </a:p>
          <a:p>
            <a:endParaRPr lang="en-US" altLang="en-US" dirty="0"/>
          </a:p>
          <a:p>
            <a:r>
              <a:rPr lang="en-US" altLang="en-US" dirty="0"/>
              <a:t>Each year we set up a school council. </a:t>
            </a:r>
          </a:p>
          <a:p>
            <a:endParaRPr lang="en-US" altLang="en-US" dirty="0"/>
          </a:p>
          <a:p>
            <a:r>
              <a:rPr lang="en-GB" altLang="en-US" dirty="0"/>
              <a:t>As a school we have high expectations of behaviour and clear consequences of inappropriate behaviour.  We use our positive behaviour policy which you will be able to access on the website.</a:t>
            </a:r>
          </a:p>
          <a:p>
            <a:endParaRPr lang="en-GB" altLang="en-US" dirty="0"/>
          </a:p>
          <a:p>
            <a:r>
              <a:rPr lang="en-GB" altLang="en-US" dirty="0"/>
              <a:t>In class we foster positive behaviour through the our targets, reward system and Pupil of the Month.</a:t>
            </a:r>
            <a:endParaRPr lang="en-US" altLang="en-US" dirty="0"/>
          </a:p>
        </p:txBody>
      </p:sp>
      <p:sp>
        <p:nvSpPr>
          <p:cNvPr id="4" name="Slide Number Placeholder 3"/>
          <p:cNvSpPr>
            <a:spLocks noGrp="1"/>
          </p:cNvSpPr>
          <p:nvPr>
            <p:ph type="sldNum" sz="quarter" idx="10"/>
          </p:nvPr>
        </p:nvSpPr>
        <p:spPr/>
        <p:txBody>
          <a:bodyPr/>
          <a:lstStyle/>
          <a:p>
            <a:fld id="{02911E4C-25B7-410A-99DF-24656738384B}" type="slidenum">
              <a:rPr lang="en-GB" smtClean="0"/>
              <a:t>11</a:t>
            </a:fld>
            <a:endParaRPr lang="en-GB"/>
          </a:p>
        </p:txBody>
      </p:sp>
    </p:spTree>
    <p:extLst>
      <p:ext uri="{BB962C8B-B14F-4D97-AF65-F5344CB8AC3E}">
        <p14:creationId xmlns:p14="http://schemas.microsoft.com/office/powerpoint/2010/main" val="516563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911E4C-25B7-410A-99DF-24656738384B}" type="slidenum">
              <a:rPr lang="en-GB" smtClean="0"/>
              <a:t>12</a:t>
            </a:fld>
            <a:endParaRPr lang="en-GB"/>
          </a:p>
        </p:txBody>
      </p:sp>
    </p:spTree>
    <p:extLst>
      <p:ext uri="{BB962C8B-B14F-4D97-AF65-F5344CB8AC3E}">
        <p14:creationId xmlns:p14="http://schemas.microsoft.com/office/powerpoint/2010/main" val="3484405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an agreed routine within our year group. </a:t>
            </a:r>
          </a:p>
          <a:p>
            <a:endParaRPr lang="en-US" dirty="0"/>
          </a:p>
          <a:p>
            <a:r>
              <a:rPr lang="en-US" dirty="0"/>
              <a:t>Spellings </a:t>
            </a:r>
          </a:p>
          <a:p>
            <a:endParaRPr lang="en-US" dirty="0"/>
          </a:p>
          <a:p>
            <a:r>
              <a:rPr lang="en-US" dirty="0"/>
              <a:t>Mental </a:t>
            </a:r>
            <a:r>
              <a:rPr lang="en-US" dirty="0" err="1"/>
              <a:t>Maths</a:t>
            </a:r>
            <a:r>
              <a:rPr lang="en-US" dirty="0"/>
              <a:t> Focus -Tables - at the minute, Moving onto Prime no /</a:t>
            </a:r>
            <a:r>
              <a:rPr lang="en-US" dirty="0" err="1"/>
              <a:t>Sq</a:t>
            </a:r>
            <a:r>
              <a:rPr lang="en-US" dirty="0"/>
              <a:t> no </a:t>
            </a:r>
            <a:r>
              <a:rPr lang="en-US" dirty="0" err="1"/>
              <a:t>etc</a:t>
            </a:r>
            <a:endParaRPr lang="en-US" dirty="0"/>
          </a:p>
          <a:p>
            <a:endParaRPr lang="en-US" dirty="0"/>
          </a:p>
          <a:p>
            <a:r>
              <a:rPr lang="en-US" dirty="0"/>
              <a:t>Written task – Numeracy literacy </a:t>
            </a:r>
          </a:p>
          <a:p>
            <a:r>
              <a:rPr lang="en-US" dirty="0"/>
              <a:t>Reading very important</a:t>
            </a:r>
          </a:p>
          <a:p>
            <a:r>
              <a:rPr lang="en-US" dirty="0"/>
              <a:t>H/</a:t>
            </a:r>
            <a:r>
              <a:rPr lang="en-US" dirty="0" err="1"/>
              <a:t>wk</a:t>
            </a:r>
            <a:r>
              <a:rPr lang="en-US" dirty="0"/>
              <a:t> last one hour- additional time for reading</a:t>
            </a:r>
          </a:p>
          <a:p>
            <a:endParaRPr lang="en-US" dirty="0"/>
          </a:p>
          <a:p>
            <a:endParaRPr lang="en-US" dirty="0"/>
          </a:p>
          <a:p>
            <a:r>
              <a:rPr lang="en-US" dirty="0"/>
              <a:t>You can support your child by</a:t>
            </a:r>
          </a:p>
          <a:p>
            <a:endParaRPr lang="en-US" dirty="0"/>
          </a:p>
          <a:p>
            <a:r>
              <a:rPr lang="en-US" dirty="0"/>
              <a:t>Helping to develop independence – remembering</a:t>
            </a:r>
            <a:r>
              <a:rPr lang="en-US" baseline="0" dirty="0"/>
              <a:t> Google classroom homework, managing time, working around clubs</a:t>
            </a:r>
            <a:endParaRPr lang="en-US" dirty="0"/>
          </a:p>
          <a:p>
            <a:endParaRPr lang="en-US" dirty="0"/>
          </a:p>
          <a:p>
            <a:r>
              <a:rPr lang="en-US" dirty="0"/>
              <a:t>Encouraging your child- To do their best/work on handwriting and presentation</a:t>
            </a:r>
          </a:p>
          <a:p>
            <a:endParaRPr lang="en-US" dirty="0"/>
          </a:p>
          <a:p>
            <a:r>
              <a:rPr lang="en-US" dirty="0"/>
              <a:t>Checking and sign homework- Any problems let us know </a:t>
            </a:r>
          </a:p>
          <a:p>
            <a:r>
              <a:rPr lang="en-US" dirty="0"/>
              <a:t>                                                 Ask </a:t>
            </a:r>
            <a:r>
              <a:rPr lang="en-US" dirty="0" err="1"/>
              <a:t>chn</a:t>
            </a:r>
            <a:r>
              <a:rPr lang="en-US" dirty="0"/>
              <a:t> to check over work for spelling /calculation errors</a:t>
            </a:r>
          </a:p>
        </p:txBody>
      </p:sp>
      <p:sp>
        <p:nvSpPr>
          <p:cNvPr id="4" name="Slide Number Placeholder 3"/>
          <p:cNvSpPr>
            <a:spLocks noGrp="1"/>
          </p:cNvSpPr>
          <p:nvPr>
            <p:ph type="sldNum" sz="quarter" idx="10"/>
          </p:nvPr>
        </p:nvSpPr>
        <p:spPr/>
        <p:txBody>
          <a:bodyPr/>
          <a:lstStyle/>
          <a:p>
            <a:fld id="{02911E4C-25B7-410A-99DF-24656738384B}" type="slidenum">
              <a:rPr lang="en-GB" smtClean="0"/>
              <a:t>13</a:t>
            </a:fld>
            <a:endParaRPr lang="en-GB"/>
          </a:p>
        </p:txBody>
      </p:sp>
    </p:spTree>
    <p:extLst>
      <p:ext uri="{BB962C8B-B14F-4D97-AF65-F5344CB8AC3E}">
        <p14:creationId xmlns:p14="http://schemas.microsoft.com/office/powerpoint/2010/main" val="3459434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dirty="0"/>
              <a:t>Emphasis is on improvement  raising achievement in pupil’s learning and to celebrate success</a:t>
            </a:r>
          </a:p>
          <a:p>
            <a:pPr algn="ctr"/>
            <a:r>
              <a:rPr lang="en-US" dirty="0"/>
              <a:t>Pupils use WALT and WILF</a:t>
            </a:r>
          </a:p>
          <a:p>
            <a:pPr algn="ctr"/>
            <a:r>
              <a:rPr lang="en-US" dirty="0"/>
              <a:t>Self / Peer Assessment</a:t>
            </a:r>
          </a:p>
          <a:p>
            <a:pPr algn="ctr"/>
            <a:r>
              <a:rPr lang="en-US" dirty="0"/>
              <a:t> 2 Stars and a wish</a:t>
            </a:r>
          </a:p>
          <a:p>
            <a:pPr algn="ctr"/>
            <a:r>
              <a:rPr lang="en-US" dirty="0"/>
              <a:t>Set personal Targets</a:t>
            </a:r>
          </a:p>
          <a:p>
            <a:pPr algn="ctr"/>
            <a:r>
              <a:rPr lang="en-US" dirty="0"/>
              <a:t>CAT – October</a:t>
            </a:r>
          </a:p>
          <a:p>
            <a:pPr algn="ctr"/>
            <a:r>
              <a:rPr lang="en-US" dirty="0"/>
              <a:t>Standardized PTM/PTE-In May</a:t>
            </a:r>
          </a:p>
          <a:p>
            <a:pPr algn="ctr"/>
            <a:endParaRPr lang="en-US" dirty="0"/>
          </a:p>
          <a:p>
            <a:pPr algn="ctr"/>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14</a:t>
            </a:fld>
            <a:endParaRPr lang="en-GB"/>
          </a:p>
        </p:txBody>
      </p:sp>
    </p:spTree>
    <p:extLst>
      <p:ext uri="{BB962C8B-B14F-4D97-AF65-F5344CB8AC3E}">
        <p14:creationId xmlns:p14="http://schemas.microsoft.com/office/powerpoint/2010/main" val="1033806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Contact</a:t>
            </a:r>
            <a:r>
              <a:rPr lang="en-US" baseline="0" dirty="0"/>
              <a:t> school office</a:t>
            </a:r>
          </a:p>
          <a:p>
            <a:pPr algn="l"/>
            <a:r>
              <a:rPr lang="en-US" baseline="0" dirty="0"/>
              <a:t>Encourage children to independently manage their learning – rather than sending messages on Seesaw we will encourage the children to carry small messages home and back verbally.  </a:t>
            </a:r>
            <a:endParaRPr lang="en-US" dirty="0"/>
          </a:p>
          <a:p>
            <a:pPr algn="ctr"/>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15</a:t>
            </a:fld>
            <a:endParaRPr lang="en-GB"/>
          </a:p>
        </p:txBody>
      </p:sp>
    </p:spTree>
    <p:extLst>
      <p:ext uri="{BB962C8B-B14F-4D97-AF65-F5344CB8AC3E}">
        <p14:creationId xmlns:p14="http://schemas.microsoft.com/office/powerpoint/2010/main" val="3752058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Nut free Zone</a:t>
            </a:r>
          </a:p>
          <a:p>
            <a:endParaRPr lang="en-US" dirty="0"/>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16</a:t>
            </a:fld>
            <a:endParaRPr lang="en-GB"/>
          </a:p>
        </p:txBody>
      </p:sp>
    </p:spTree>
    <p:extLst>
      <p:ext uri="{BB962C8B-B14F-4D97-AF65-F5344CB8AC3E}">
        <p14:creationId xmlns:p14="http://schemas.microsoft.com/office/powerpoint/2010/main" val="1585740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Contact details – Let office know if there are any changes</a:t>
            </a:r>
          </a:p>
          <a:p>
            <a:endParaRPr lang="en-US" dirty="0"/>
          </a:p>
          <a:p>
            <a:r>
              <a:rPr lang="en-US" dirty="0"/>
              <a:t>Absences-We need to record a reason in the register, please provide a reason via office, Seesaw or note.</a:t>
            </a:r>
          </a:p>
          <a:p>
            <a:endParaRPr lang="en-US" dirty="0"/>
          </a:p>
          <a:p>
            <a:r>
              <a:rPr lang="en-US" dirty="0"/>
              <a:t>Use of sign out system to take your </a:t>
            </a:r>
            <a:r>
              <a:rPr lang="en-US" dirty="0" err="1"/>
              <a:t>chn</a:t>
            </a:r>
            <a:r>
              <a:rPr lang="en-US" dirty="0"/>
              <a:t> out early</a:t>
            </a:r>
          </a:p>
          <a:p>
            <a:endParaRPr lang="en-US" dirty="0"/>
          </a:p>
          <a:p>
            <a:r>
              <a:rPr lang="en-US" dirty="0"/>
              <a:t>Car Park Safety - </a:t>
            </a:r>
            <a:r>
              <a:rPr lang="en-GB" dirty="0">
                <a:solidFill>
                  <a:srgbClr val="000000"/>
                </a:solidFill>
                <a:cs typeface="Arial"/>
              </a:rPr>
              <a:t>We ask that you park in parking bays – preferably reverse parking.  Please try not to block in other drivers and do not drop off at the gate as this has a knock on effect on </a:t>
            </a:r>
            <a:r>
              <a:rPr lang="en-GB" dirty="0" err="1">
                <a:solidFill>
                  <a:srgbClr val="000000"/>
                </a:solidFill>
                <a:cs typeface="Arial"/>
              </a:rPr>
              <a:t>Carnmoney</a:t>
            </a:r>
            <a:r>
              <a:rPr lang="en-GB" dirty="0">
                <a:solidFill>
                  <a:srgbClr val="000000"/>
                </a:solidFill>
                <a:cs typeface="Arial"/>
              </a:rPr>
              <a:t> Road.  </a:t>
            </a:r>
          </a:p>
          <a:p>
            <a:endParaRPr lang="en-GB" dirty="0">
              <a:solidFill>
                <a:srgbClr val="000000"/>
              </a:solidFill>
              <a:cs typeface="Arial"/>
            </a:endParaRPr>
          </a:p>
          <a:p>
            <a:r>
              <a:rPr lang="en-GB" dirty="0">
                <a:solidFill>
                  <a:srgbClr val="000000"/>
                </a:solidFill>
                <a:cs typeface="Arial"/>
              </a:rPr>
              <a:t>If using the Drop Off Zone, can you ensure that children exit vehicle from left hand side only.</a:t>
            </a:r>
          </a:p>
          <a:p>
            <a:endParaRPr lang="en-US" dirty="0">
              <a:solidFill>
                <a:srgbClr val="000000"/>
              </a:solidFill>
              <a:cs typeface="Arial"/>
            </a:endParaRPr>
          </a:p>
          <a:p>
            <a:r>
              <a:rPr lang="en-US" dirty="0">
                <a:solidFill>
                  <a:srgbClr val="000000"/>
                </a:solidFill>
                <a:cs typeface="Arial"/>
              </a:rPr>
              <a:t>Punctuality is essential as children are missing the first lesson and can disrupt other coming in late. If they are marked late this means they are absent for the whole morning and this will affect their attendance. </a:t>
            </a:r>
          </a:p>
          <a:p>
            <a:r>
              <a:rPr lang="en-US" dirty="0">
                <a:solidFill>
                  <a:srgbClr val="000000"/>
                </a:solidFill>
                <a:cs typeface="Arial"/>
              </a:rPr>
              <a:t>No return in the interest of health and safety- not supervised</a:t>
            </a:r>
            <a:endParaRPr lang="en-GB" dirty="0">
              <a:solidFill>
                <a:srgbClr val="000000"/>
              </a:solidFill>
              <a:cs typeface="Arial"/>
            </a:endParaRP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17</a:t>
            </a:fld>
            <a:endParaRPr lang="en-GB"/>
          </a:p>
        </p:txBody>
      </p:sp>
    </p:spTree>
    <p:extLst>
      <p:ext uri="{BB962C8B-B14F-4D97-AF65-F5344CB8AC3E}">
        <p14:creationId xmlns:p14="http://schemas.microsoft.com/office/powerpoint/2010/main" val="1386355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79525" y="1241425"/>
            <a:ext cx="4465638" cy="3349625"/>
          </a:xfrm>
        </p:spPr>
      </p:sp>
      <p:sp>
        <p:nvSpPr>
          <p:cNvPr id="3" name="Notes Placeholder 2"/>
          <p:cNvSpPr>
            <a:spLocks noGrp="1"/>
          </p:cNvSpPr>
          <p:nvPr>
            <p:ph type="body" idx="1"/>
          </p:nvPr>
        </p:nvSpPr>
        <p:spPr/>
        <p:txBody>
          <a:bodyPr/>
          <a:lstStyle/>
          <a:p>
            <a:endParaRPr lang="en-US" dirty="0"/>
          </a:p>
          <a:p>
            <a:endParaRPr lang="en-US" dirty="0"/>
          </a:p>
          <a:p>
            <a:r>
              <a:rPr lang="en-US" dirty="0"/>
              <a:t>Dinners</a:t>
            </a:r>
            <a:r>
              <a:rPr lang="en-US" baseline="0" dirty="0"/>
              <a:t> school money</a:t>
            </a:r>
          </a:p>
          <a:p>
            <a:r>
              <a:rPr lang="en-US" dirty="0"/>
              <a:t>Pupils participating in </a:t>
            </a:r>
            <a:r>
              <a:rPr lang="en-US" dirty="0" err="1"/>
              <a:t>afterschools</a:t>
            </a:r>
            <a:r>
              <a:rPr lang="en-US" dirty="0"/>
              <a:t> sports activities must wear school PE uniform. Label jumpers </a:t>
            </a:r>
          </a:p>
          <a:p>
            <a:r>
              <a:rPr lang="en-US" dirty="0"/>
              <a:t>Children who want to take a mobile –</a:t>
            </a:r>
            <a:r>
              <a:rPr lang="en-US" baseline="0" dirty="0"/>
              <a:t> Google forms – if your child gets a phone for Christmas then you will need to send written permission</a:t>
            </a:r>
          </a:p>
          <a:p>
            <a:r>
              <a:rPr lang="en-US" dirty="0"/>
              <a:t>Children also require permission to walk home – indicated on Google Form</a:t>
            </a:r>
            <a:r>
              <a:rPr lang="en-US" baseline="0" dirty="0"/>
              <a:t> – written if this changes throughout the year</a:t>
            </a:r>
            <a:endParaRPr lang="en-US" dirty="0"/>
          </a:p>
          <a:p>
            <a:r>
              <a:rPr lang="en-US" dirty="0"/>
              <a:t>Prompt reply of permission slips</a:t>
            </a:r>
            <a:r>
              <a:rPr lang="en-US" baseline="0" dirty="0"/>
              <a:t> – like swimming/trip</a:t>
            </a:r>
            <a:endParaRPr lang="en-US" dirty="0"/>
          </a:p>
          <a:p>
            <a:endParaRPr lang="en-US" dirty="0"/>
          </a:p>
          <a:p>
            <a:pPr lvl="0"/>
            <a:r>
              <a:rPr lang="en-GB" dirty="0"/>
              <a:t>If your child requires essential medication during the school day consent form (available from the school office) must be completed and left at the school office along with the medication.</a:t>
            </a:r>
          </a:p>
          <a:p>
            <a:endParaRPr lang="en-US" dirty="0"/>
          </a:p>
          <a:p>
            <a:r>
              <a:rPr lang="en-US" dirty="0"/>
              <a:t>Eco School- Rather than give copy of </a:t>
            </a:r>
            <a:r>
              <a:rPr lang="en-US" dirty="0" err="1"/>
              <a:t>curr</a:t>
            </a:r>
            <a:r>
              <a:rPr lang="en-US" dirty="0"/>
              <a:t> booklet to all parents – available on the website</a:t>
            </a:r>
          </a:p>
          <a:p>
            <a:r>
              <a:rPr lang="en-US" dirty="0"/>
              <a:t>If you don’t have access school will provide.</a:t>
            </a:r>
          </a:p>
          <a:p>
            <a:endParaRPr lang="en-US" dirty="0"/>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18</a:t>
            </a:fld>
            <a:endParaRPr lang="en-GB"/>
          </a:p>
        </p:txBody>
      </p:sp>
    </p:spTree>
    <p:extLst>
      <p:ext uri="{BB962C8B-B14F-4D97-AF65-F5344CB8AC3E}">
        <p14:creationId xmlns:p14="http://schemas.microsoft.com/office/powerpoint/2010/main" val="801755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911E4C-25B7-410A-99DF-24656738384B}" type="slidenum">
              <a:rPr lang="en-GB" smtClean="0"/>
              <a:t>19</a:t>
            </a:fld>
            <a:endParaRPr lang="en-GB"/>
          </a:p>
        </p:txBody>
      </p:sp>
    </p:spTree>
    <p:extLst>
      <p:ext uri="{BB962C8B-B14F-4D97-AF65-F5344CB8AC3E}">
        <p14:creationId xmlns:p14="http://schemas.microsoft.com/office/powerpoint/2010/main" val="824056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AEDDFE2-FF44-9345-94C6-635FD9B5A288}"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AEDDFE2-FF44-9345-94C6-635FD9B5A288}"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DFE2-FF44-9345-94C6-635FD9B5A288}"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DFE2-FF44-9345-94C6-635FD9B5A288}" type="datetimeFigureOut">
              <a:rPr lang="en-US" smtClean="0"/>
              <a:t>10/20/2025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D5B9B-E046-894A-BC12-52AE7E9954E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jpe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317128" y="0"/>
            <a:ext cx="9766349" cy="6904375"/>
          </a:xfrm>
        </p:spPr>
      </p:pic>
      <p:sp>
        <p:nvSpPr>
          <p:cNvPr id="8" name="Title 7"/>
          <p:cNvSpPr>
            <a:spLocks noGrp="1"/>
          </p:cNvSpPr>
          <p:nvPr>
            <p:ph type="title"/>
          </p:nvPr>
        </p:nvSpPr>
        <p:spPr>
          <a:xfrm>
            <a:off x="457200" y="2330737"/>
            <a:ext cx="8229600" cy="864206"/>
          </a:xfrm>
        </p:spPr>
        <p:txBody>
          <a:bodyPr>
            <a:normAutofit/>
          </a:bodyPr>
          <a:lstStyle/>
          <a:p>
            <a:r>
              <a:rPr lang="en-US" sz="3600" b="1" dirty="0">
                <a:solidFill>
                  <a:srgbClr val="000090"/>
                </a:solidFill>
                <a:latin typeface="Times New Roman" panose="02020603050405020304" pitchFamily="18" charset="0"/>
                <a:cs typeface="Times New Roman" panose="02020603050405020304" pitchFamily="18" charset="0"/>
              </a:rPr>
              <a:t>P6 Curriculum Meeting</a:t>
            </a:r>
          </a:p>
        </p:txBody>
      </p:sp>
      <p:sp>
        <p:nvSpPr>
          <p:cNvPr id="9" name="TextBox 8"/>
          <p:cNvSpPr txBox="1"/>
          <p:nvPr/>
        </p:nvSpPr>
        <p:spPr>
          <a:xfrm>
            <a:off x="457200" y="3194943"/>
            <a:ext cx="8229600" cy="954107"/>
          </a:xfrm>
          <a:prstGeom prst="rect">
            <a:avLst/>
          </a:prstGeom>
          <a:noFill/>
        </p:spPr>
        <p:txBody>
          <a:bodyPr wrap="square" rtlCol="0">
            <a:spAutoFit/>
          </a:bodyPr>
          <a:lstStyle/>
          <a:p>
            <a:pPr algn="ctr"/>
            <a:r>
              <a:rPr lang="en-US" sz="2800" dirty="0">
                <a:latin typeface="Times New Roman" panose="02020603050405020304" pitchFamily="18" charset="0"/>
                <a:cs typeface="Times New Roman" panose="02020603050405020304" pitchFamily="18" charset="0"/>
              </a:rPr>
              <a:t>2025</a:t>
            </a:r>
          </a:p>
          <a:p>
            <a:pPr algn="ctr"/>
            <a:r>
              <a:rPr lang="en-US" sz="2800" dirty="0">
                <a:latin typeface="Times New Roman" panose="02020603050405020304" pitchFamily="18" charset="0"/>
                <a:cs typeface="Times New Roman" panose="02020603050405020304" pitchFamily="18" charset="0"/>
              </a:rPr>
              <a:t>Welcome Everyone!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5" descr="powerpoint.jpg">
            <a:extLst>
              <a:ext uri="{FF2B5EF4-FFF2-40B4-BE49-F238E27FC236}">
                <a16:creationId xmlns:a16="http://schemas.microsoft.com/office/drawing/2014/main" id="{DCECF90E-276F-728E-E015-196DDCB14F11}"/>
              </a:ext>
            </a:extLst>
          </p:cNvPr>
          <p:cNvPicPr>
            <a:picLocks noChangeAspect="1"/>
          </p:cNvPicPr>
          <p:nvPr/>
        </p:nvPicPr>
        <p:blipFill>
          <a:blip r:embed="rId3"/>
          <a:srcRect b="22952"/>
          <a:stretch/>
        </p:blipFill>
        <p:spPr>
          <a:xfrm>
            <a:off x="-317128" y="1"/>
            <a:ext cx="9766349" cy="5319656"/>
          </a:xfrm>
          <a:prstGeom prst="rect">
            <a:avLst/>
          </a:prstGeom>
        </p:spPr>
      </p:pic>
      <p:sp>
        <p:nvSpPr>
          <p:cNvPr id="3" name="TextBox 2">
            <a:extLst>
              <a:ext uri="{FF2B5EF4-FFF2-40B4-BE49-F238E27FC236}">
                <a16:creationId xmlns:a16="http://schemas.microsoft.com/office/drawing/2014/main" id="{C8FE9041-8CF3-6E73-B83D-D8F83A3DD504}"/>
              </a:ext>
            </a:extLst>
          </p:cNvPr>
          <p:cNvSpPr txBox="1"/>
          <p:nvPr/>
        </p:nvSpPr>
        <p:spPr>
          <a:xfrm>
            <a:off x="0" y="2230017"/>
            <a:ext cx="9144000" cy="375552"/>
          </a:xfrm>
          <a:prstGeom prst="rect">
            <a:avLst/>
          </a:prstGeom>
          <a:noFill/>
        </p:spPr>
        <p:txBody>
          <a:bodyPr wrap="square" rtlCol="0">
            <a:spAutoFit/>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FE91C058-6F91-CED3-8513-754571B3DED8}"/>
              </a:ext>
            </a:extLst>
          </p:cNvPr>
          <p:cNvPicPr>
            <a:picLocks noChangeAspect="1"/>
          </p:cNvPicPr>
          <p:nvPr/>
        </p:nvPicPr>
        <p:blipFill>
          <a:blip r:embed="rId4"/>
          <a:srcRect l="50001" t="22802" r="23117" b="16514"/>
          <a:stretch/>
        </p:blipFill>
        <p:spPr>
          <a:xfrm>
            <a:off x="2286000" y="1818043"/>
            <a:ext cx="5587683" cy="5651750"/>
          </a:xfrm>
          <a:prstGeom prst="rect">
            <a:avLst/>
          </a:prstGeom>
        </p:spPr>
      </p:pic>
    </p:spTree>
    <p:extLst>
      <p:ext uri="{BB962C8B-B14F-4D97-AF65-F5344CB8AC3E}">
        <p14:creationId xmlns:p14="http://schemas.microsoft.com/office/powerpoint/2010/main" val="3311632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657547" y="-26188"/>
            <a:ext cx="9877481" cy="6982940"/>
          </a:xfrm>
        </p:spPr>
      </p:pic>
      <p:sp>
        <p:nvSpPr>
          <p:cNvPr id="8" name="Title 7"/>
          <p:cNvSpPr>
            <a:spLocks noGrp="1"/>
          </p:cNvSpPr>
          <p:nvPr>
            <p:ph type="title"/>
          </p:nvPr>
        </p:nvSpPr>
        <p:spPr>
          <a:xfrm>
            <a:off x="54429" y="2011232"/>
            <a:ext cx="8229600" cy="864206"/>
          </a:xfrm>
        </p:spPr>
        <p:txBody>
          <a:bodyPr>
            <a:normAutofit/>
          </a:bodyPr>
          <a:lstStyle/>
          <a:p>
            <a:pPr algn="l"/>
            <a:r>
              <a:rPr lang="en-US" sz="3600" b="1" dirty="0">
                <a:latin typeface="Times New Roman" panose="02020603050405020304" pitchFamily="18" charset="0"/>
                <a:cs typeface="Times New Roman" panose="02020603050405020304" pitchFamily="18" charset="0"/>
              </a:rPr>
              <a:t>Curricular Areas</a:t>
            </a:r>
          </a:p>
        </p:txBody>
      </p:sp>
      <p:sp>
        <p:nvSpPr>
          <p:cNvPr id="9" name="TextBox 8"/>
          <p:cNvSpPr txBox="1"/>
          <p:nvPr/>
        </p:nvSpPr>
        <p:spPr>
          <a:xfrm>
            <a:off x="990334" y="2812982"/>
            <a:ext cx="8229600" cy="2862322"/>
          </a:xfrm>
          <a:prstGeom prst="rect">
            <a:avLst/>
          </a:prstGeom>
          <a:noFill/>
        </p:spPr>
        <p:txBody>
          <a:bodyPr wrap="square" rtlCol="0">
            <a:spAutoFit/>
          </a:bodyPr>
          <a:lstStyle/>
          <a:p>
            <a:r>
              <a:rPr lang="en-GB" altLang="en-US" sz="2000" dirty="0">
                <a:latin typeface="Times New Roman" panose="02020603050405020304" pitchFamily="18" charset="0"/>
                <a:cs typeface="Times New Roman" panose="02020603050405020304" pitchFamily="18" charset="0"/>
              </a:rPr>
              <a:t>Literacy </a:t>
            </a:r>
          </a:p>
          <a:p>
            <a:r>
              <a:rPr lang="en-GB" altLang="en-US" sz="2000" dirty="0">
                <a:latin typeface="Times New Roman" panose="02020603050405020304" pitchFamily="18" charset="0"/>
                <a:cs typeface="Times New Roman" panose="02020603050405020304" pitchFamily="18" charset="0"/>
              </a:rPr>
              <a:t>Numeracy</a:t>
            </a:r>
          </a:p>
          <a:p>
            <a:r>
              <a:rPr lang="en-GB" altLang="en-US" sz="2000" dirty="0">
                <a:latin typeface="Times New Roman" panose="02020603050405020304" pitchFamily="18" charset="0"/>
                <a:cs typeface="Times New Roman" panose="02020603050405020304" pitchFamily="18" charset="0"/>
              </a:rPr>
              <a:t>Religion</a:t>
            </a:r>
          </a:p>
          <a:p>
            <a:r>
              <a:rPr lang="en-GB" altLang="en-US" sz="2000" dirty="0">
                <a:latin typeface="Times New Roman" panose="02020603050405020304" pitchFamily="18" charset="0"/>
                <a:cs typeface="Times New Roman" panose="02020603050405020304" pitchFamily="18" charset="0"/>
              </a:rPr>
              <a:t>World Around Us - History, Geography, Science</a:t>
            </a:r>
          </a:p>
          <a:p>
            <a:r>
              <a:rPr lang="en-GB" altLang="en-US" sz="2000" dirty="0">
                <a:latin typeface="Times New Roman" panose="02020603050405020304" pitchFamily="18" charset="0"/>
                <a:cs typeface="Times New Roman" panose="02020603050405020304" pitchFamily="18" charset="0"/>
              </a:rPr>
              <a:t>The Arts - Art, Drama, Music</a:t>
            </a:r>
          </a:p>
          <a:p>
            <a:r>
              <a:rPr lang="en-GB" altLang="en-US" sz="2000" dirty="0">
                <a:latin typeface="Times New Roman" panose="02020603050405020304" pitchFamily="18" charset="0"/>
                <a:cs typeface="Times New Roman" panose="02020603050405020304" pitchFamily="18" charset="0"/>
              </a:rPr>
              <a:t>P.E.</a:t>
            </a:r>
          </a:p>
          <a:p>
            <a:r>
              <a:rPr lang="en-GB" altLang="en-US" sz="2000" dirty="0">
                <a:latin typeface="Times New Roman" panose="02020603050405020304" pitchFamily="18" charset="0"/>
                <a:cs typeface="Times New Roman" panose="02020603050405020304" pitchFamily="18" charset="0"/>
              </a:rPr>
              <a:t>PDMU</a:t>
            </a:r>
          </a:p>
          <a:p>
            <a:r>
              <a:rPr lang="en-GB" altLang="en-US" sz="2000" dirty="0">
                <a:latin typeface="Times New Roman" panose="02020603050405020304" pitchFamily="18" charset="0"/>
                <a:cs typeface="Times New Roman" panose="02020603050405020304" pitchFamily="18" charset="0"/>
              </a:rPr>
              <a:t>ICT</a:t>
            </a:r>
          </a:p>
          <a:p>
            <a:r>
              <a:rPr lang="en-GB" altLang="en-US" sz="2000" dirty="0">
                <a:latin typeface="Times New Roman" panose="02020603050405020304" pitchFamily="18" charset="0"/>
                <a:cs typeface="Times New Roman" panose="02020603050405020304" pitchFamily="18" charset="0"/>
              </a:rPr>
              <a:t>Thinking Skills and Personal Capabilities</a:t>
            </a:r>
            <a:endParaRPr lang="en-US" alt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540624" y="-124940"/>
            <a:ext cx="9877481" cy="6982940"/>
          </a:xfrm>
          <a:prstGeom prst="rect">
            <a:avLst/>
          </a:prstGeom>
        </p:spPr>
      </p:pic>
      <p:sp>
        <p:nvSpPr>
          <p:cNvPr id="5" name="Rectangle 4"/>
          <p:cNvSpPr/>
          <p:nvPr/>
        </p:nvSpPr>
        <p:spPr>
          <a:xfrm>
            <a:off x="0" y="2193006"/>
            <a:ext cx="8366393" cy="646331"/>
          </a:xfrm>
          <a:prstGeom prst="rect">
            <a:avLst/>
          </a:prstGeom>
        </p:spPr>
        <p:txBody>
          <a:bodyPr wrap="none">
            <a:spAutoFit/>
          </a:bodyPr>
          <a:lstStyle/>
          <a:p>
            <a:r>
              <a:rPr lang="en-GB" altLang="en-US" sz="3600" b="1" dirty="0">
                <a:latin typeface="Times New Roman" panose="02020603050405020304" pitchFamily="18" charset="0"/>
                <a:cs typeface="Times New Roman" panose="02020603050405020304" pitchFamily="18" charset="0"/>
              </a:rPr>
              <a:t>Thinking Skills and Personal Capabilities</a:t>
            </a:r>
            <a:endParaRPr lang="en-GB" sz="3600" dirty="0">
              <a:latin typeface="Times New Roman" panose="02020603050405020304" pitchFamily="18" charset="0"/>
              <a:cs typeface="Times New Roman" panose="02020603050405020304" pitchFamily="18" charset="0"/>
            </a:endParaRPr>
          </a:p>
        </p:txBody>
      </p:sp>
      <p:sp>
        <p:nvSpPr>
          <p:cNvPr id="6" name="Rectangle 5"/>
          <p:cNvSpPr/>
          <p:nvPr/>
        </p:nvSpPr>
        <p:spPr>
          <a:xfrm>
            <a:off x="-1" y="3069117"/>
            <a:ext cx="8201892" cy="1477328"/>
          </a:xfrm>
          <a:prstGeom prst="rect">
            <a:avLst/>
          </a:prstGeom>
        </p:spPr>
        <p:txBody>
          <a:bodyPr wrap="square">
            <a:spAutoFit/>
          </a:bodyPr>
          <a:lstStyle/>
          <a:p>
            <a:pPr marL="342900" indent="-342900">
              <a:lnSpc>
                <a:spcPct val="9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Managing Information</a:t>
            </a:r>
          </a:p>
          <a:p>
            <a:pPr marL="342900" indent="-342900">
              <a:lnSpc>
                <a:spcPct val="9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Thinking, Problem Solving and Decision Making</a:t>
            </a:r>
          </a:p>
          <a:p>
            <a:pPr marL="342900" indent="-342900">
              <a:lnSpc>
                <a:spcPct val="9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Being Creative</a:t>
            </a:r>
          </a:p>
          <a:p>
            <a:pPr marL="342900" indent="-342900">
              <a:lnSpc>
                <a:spcPct val="9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Self Management</a:t>
            </a:r>
          </a:p>
          <a:p>
            <a:pPr marL="342900" indent="-342900">
              <a:lnSpc>
                <a:spcPct val="9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Working with Others</a:t>
            </a:r>
          </a:p>
        </p:txBody>
      </p:sp>
    </p:spTree>
    <p:extLst>
      <p:ext uri="{BB962C8B-B14F-4D97-AF65-F5344CB8AC3E}">
        <p14:creationId xmlns:p14="http://schemas.microsoft.com/office/powerpoint/2010/main" val="2419462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657547" y="-26188"/>
            <a:ext cx="9877481" cy="6982940"/>
          </a:xfrm>
        </p:spPr>
      </p:pic>
      <p:graphicFrame>
        <p:nvGraphicFramePr>
          <p:cNvPr id="2" name="Diagram 1"/>
          <p:cNvGraphicFramePr/>
          <p:nvPr>
            <p:extLst>
              <p:ext uri="{D42A27DB-BD31-4B8C-83A1-F6EECF244321}">
                <p14:modId xmlns:p14="http://schemas.microsoft.com/office/powerpoint/2010/main" val="3631592479"/>
              </p:ext>
            </p:extLst>
          </p:nvPr>
        </p:nvGraphicFramePr>
        <p:xfrm>
          <a:off x="778197" y="2134327"/>
          <a:ext cx="7005992" cy="37547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1895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idx="1"/>
          </p:nvPr>
        </p:nvSpPr>
        <p:spPr/>
        <p:txBody>
          <a:bodyPr/>
          <a:lstStyle/>
          <a:p>
            <a:endParaRPr lang="en-GB">
              <a:latin typeface="Times New Roman" panose="02020603050405020304" pitchFamily="18" charset="0"/>
              <a:cs typeface="Times New Roman" panose="02020603050405020304" pitchFamily="18" charset="0"/>
            </a:endParaRPr>
          </a:p>
        </p:txBody>
      </p:sp>
      <p:pic>
        <p:nvPicPr>
          <p:cNvPr id="4" name="Content Placeholder 5" descr="powerpoint.jpg"/>
          <p:cNvPicPr>
            <a:picLocks noChangeAspect="1"/>
          </p:cNvPicPr>
          <p:nvPr/>
        </p:nvPicPr>
        <p:blipFill>
          <a:blip r:embed="rId3"/>
          <a:stretch>
            <a:fillRect/>
          </a:stretch>
        </p:blipFill>
        <p:spPr>
          <a:xfrm>
            <a:off x="-657547" y="-124940"/>
            <a:ext cx="9877481" cy="6982940"/>
          </a:xfrm>
          <a:prstGeom prst="rect">
            <a:avLst/>
          </a:prstGeom>
        </p:spPr>
      </p:pic>
      <p:sp>
        <p:nvSpPr>
          <p:cNvPr id="5" name="Rectangle 4"/>
          <p:cNvSpPr/>
          <p:nvPr/>
        </p:nvSpPr>
        <p:spPr>
          <a:xfrm>
            <a:off x="1233055" y="2986014"/>
            <a:ext cx="4572000" cy="2554545"/>
          </a:xfrm>
          <a:prstGeom prst="rect">
            <a:avLst/>
          </a:prstGeom>
        </p:spPr>
        <p:txBody>
          <a:bodyPr>
            <a:spAutoFit/>
          </a:bodyPr>
          <a:lstStyle/>
          <a:p>
            <a:pPr marL="342900" indent="-342900">
              <a:lnSpc>
                <a:spcPct val="8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Processes in Mathematics</a:t>
            </a:r>
          </a:p>
          <a:p>
            <a:pPr>
              <a:lnSpc>
                <a:spcPct val="80000"/>
              </a:lnSpc>
            </a:pPr>
            <a:r>
              <a:rPr lang="en-GB" altLang="en-US" sz="2000" dirty="0">
                <a:latin typeface="Times New Roman" panose="02020603050405020304" pitchFamily="18" charset="0"/>
                <a:cs typeface="Times New Roman" panose="02020603050405020304" pitchFamily="18" charset="0"/>
              </a:rPr>
              <a:t> </a:t>
            </a:r>
          </a:p>
          <a:p>
            <a:pPr marL="342900" indent="-342900">
              <a:lnSpc>
                <a:spcPct val="8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Number </a:t>
            </a:r>
          </a:p>
          <a:p>
            <a:pPr>
              <a:lnSpc>
                <a:spcPct val="80000"/>
              </a:lnSpc>
            </a:pPr>
            <a:endParaRPr lang="en-GB" altLang="en-US" sz="2000" dirty="0">
              <a:latin typeface="Times New Roman" panose="02020603050405020304" pitchFamily="18" charset="0"/>
              <a:cs typeface="Times New Roman" panose="02020603050405020304" pitchFamily="18" charset="0"/>
            </a:endParaRPr>
          </a:p>
          <a:p>
            <a:pPr marL="342900" indent="-342900">
              <a:lnSpc>
                <a:spcPct val="8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Measures </a:t>
            </a:r>
          </a:p>
          <a:p>
            <a:pPr>
              <a:lnSpc>
                <a:spcPct val="80000"/>
              </a:lnSpc>
            </a:pPr>
            <a:endParaRPr lang="en-GB" altLang="en-US" sz="2000" dirty="0">
              <a:latin typeface="Times New Roman" panose="02020603050405020304" pitchFamily="18" charset="0"/>
              <a:cs typeface="Times New Roman" panose="02020603050405020304" pitchFamily="18" charset="0"/>
            </a:endParaRPr>
          </a:p>
          <a:p>
            <a:pPr marL="342900" indent="-342900">
              <a:lnSpc>
                <a:spcPct val="8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Shape and Space</a:t>
            </a:r>
          </a:p>
          <a:p>
            <a:pPr>
              <a:lnSpc>
                <a:spcPct val="80000"/>
              </a:lnSpc>
            </a:pPr>
            <a:r>
              <a:rPr lang="en-GB" altLang="en-US" sz="2000" dirty="0">
                <a:latin typeface="Times New Roman" panose="02020603050405020304" pitchFamily="18" charset="0"/>
                <a:cs typeface="Times New Roman" panose="02020603050405020304" pitchFamily="18" charset="0"/>
              </a:rPr>
              <a:t> </a:t>
            </a:r>
          </a:p>
          <a:p>
            <a:pPr marL="342900" indent="-342900">
              <a:lnSpc>
                <a:spcPct val="80000"/>
              </a:lnSpc>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Handling Data </a:t>
            </a:r>
          </a:p>
          <a:p>
            <a:pPr marL="342900" indent="-342900">
              <a:lnSpc>
                <a:spcPct val="80000"/>
              </a:lnSpc>
              <a:buFont typeface="Arial" panose="020B0604020202020204" pitchFamily="34" charset="0"/>
              <a:buChar char="•"/>
            </a:pPr>
            <a:endParaRPr lang="en-GB" alt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251755" y="2063736"/>
            <a:ext cx="2108269" cy="646331"/>
          </a:xfrm>
          <a:prstGeom prst="rect">
            <a:avLst/>
          </a:prstGeom>
        </p:spPr>
        <p:txBody>
          <a:bodyPr wrap="none">
            <a:spAutoFit/>
          </a:bodyPr>
          <a:lstStyle/>
          <a:p>
            <a:r>
              <a:rPr lang="en-GB" altLang="en-US" sz="3600" dirty="0">
                <a:latin typeface="Times New Roman" panose="02020603050405020304" pitchFamily="18" charset="0"/>
                <a:cs typeface="Times New Roman" panose="02020603050405020304" pitchFamily="18" charset="0"/>
              </a:rPr>
              <a:t>Numeracy</a:t>
            </a:r>
            <a:endParaRPr lang="en-GB"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864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8C6FA-A314-6E36-8A1E-6F7D9C6EED13}"/>
              </a:ext>
            </a:extLst>
          </p:cNvPr>
          <p:cNvSpPr>
            <a:spLocks noGrp="1"/>
          </p:cNvSpPr>
          <p:nvPr>
            <p:ph type="title"/>
          </p:nvPr>
        </p:nvSpPr>
        <p:spPr>
          <a:xfrm>
            <a:off x="457200" y="230139"/>
            <a:ext cx="8229600" cy="1232283"/>
          </a:xfrm>
        </p:spPr>
        <p:txBody>
          <a:bodyPr/>
          <a:lstStyle/>
          <a:p>
            <a:endParaRPr lang="en-GB" dirty="0"/>
          </a:p>
        </p:txBody>
      </p:sp>
      <p:sp>
        <p:nvSpPr>
          <p:cNvPr id="3" name="Content Placeholder 2">
            <a:extLst>
              <a:ext uri="{FF2B5EF4-FFF2-40B4-BE49-F238E27FC236}">
                <a16:creationId xmlns:a16="http://schemas.microsoft.com/office/drawing/2014/main" id="{2510EE82-0EE9-3BF3-31FB-0CACB8CC4E06}"/>
              </a:ext>
            </a:extLst>
          </p:cNvPr>
          <p:cNvSpPr>
            <a:spLocks noGrp="1"/>
          </p:cNvSpPr>
          <p:nvPr>
            <p:ph idx="1"/>
          </p:nvPr>
        </p:nvSpPr>
        <p:spPr/>
        <p:txBody>
          <a:bodyPr/>
          <a:lstStyle/>
          <a:p>
            <a:endParaRPr lang="en-GB"/>
          </a:p>
        </p:txBody>
      </p:sp>
      <p:pic>
        <p:nvPicPr>
          <p:cNvPr id="1026" name="Picture 2" descr="Image preview">
            <a:extLst>
              <a:ext uri="{FF2B5EF4-FFF2-40B4-BE49-F238E27FC236}">
                <a16:creationId xmlns:a16="http://schemas.microsoft.com/office/drawing/2014/main" id="{1EDCFBFF-E865-7D5D-2088-24DA78AA33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5"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3398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87761" y="-151368"/>
            <a:ext cx="9877481" cy="6982940"/>
          </a:xfrm>
          <a:prstGeom prst="rect">
            <a:avLst/>
          </a:prstGeom>
        </p:spPr>
      </p:pic>
      <p:sp>
        <p:nvSpPr>
          <p:cNvPr id="5" name="Rectangle 4"/>
          <p:cNvSpPr/>
          <p:nvPr/>
        </p:nvSpPr>
        <p:spPr>
          <a:xfrm>
            <a:off x="187648" y="2450837"/>
            <a:ext cx="2937164" cy="646331"/>
          </a:xfrm>
          <a:prstGeom prst="rect">
            <a:avLst/>
          </a:prstGeom>
        </p:spPr>
        <p:txBody>
          <a:bodyPr wrap="square">
            <a:spAutoFit/>
          </a:bodyPr>
          <a:lstStyle/>
          <a:p>
            <a:r>
              <a:rPr lang="en-GB" altLang="en-US" sz="3600" b="1" dirty="0">
                <a:latin typeface="Times New Roman" panose="02020603050405020304" pitchFamily="18" charset="0"/>
                <a:cs typeface="Times New Roman" panose="02020603050405020304" pitchFamily="18" charset="0"/>
              </a:rPr>
              <a:t>Religion</a:t>
            </a:r>
            <a:endParaRPr lang="en-GB" sz="3600" dirty="0">
              <a:latin typeface="Times New Roman" panose="02020603050405020304" pitchFamily="18" charset="0"/>
              <a:cs typeface="Times New Roman" panose="02020603050405020304" pitchFamily="18" charset="0"/>
            </a:endParaRPr>
          </a:p>
        </p:txBody>
      </p:sp>
      <p:sp>
        <p:nvSpPr>
          <p:cNvPr id="6" name="Rectangle 5"/>
          <p:cNvSpPr/>
          <p:nvPr/>
        </p:nvSpPr>
        <p:spPr>
          <a:xfrm>
            <a:off x="393435" y="3340102"/>
            <a:ext cx="7290329" cy="1785104"/>
          </a:xfrm>
          <a:prstGeom prst="rect">
            <a:avLst/>
          </a:prstGeom>
        </p:spPr>
        <p:txBody>
          <a:bodyPr wrap="square">
            <a:spAutoFit/>
          </a:bodyPr>
          <a:lstStyle/>
          <a:p>
            <a:pPr marL="285750" indent="-285750">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Workbooks, DVD, music, stories, poems </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Assembly – parents will be invited to attend our assembly</a:t>
            </a:r>
          </a:p>
          <a:p>
            <a:pPr marL="342900" indent="-34290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Mass in the class</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Catholic Schools Week</a:t>
            </a:r>
          </a:p>
        </p:txBody>
      </p:sp>
    </p:spTree>
    <p:extLst>
      <p:ext uri="{BB962C8B-B14F-4D97-AF65-F5344CB8AC3E}">
        <p14:creationId xmlns:p14="http://schemas.microsoft.com/office/powerpoint/2010/main" val="1712149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733481" y="-1"/>
            <a:ext cx="10538302" cy="7450111"/>
          </a:xfrm>
          <a:prstGeom prst="rect">
            <a:avLst/>
          </a:prstGeom>
        </p:spPr>
      </p:pic>
      <p:sp>
        <p:nvSpPr>
          <p:cNvPr id="5" name="Rectangle 4"/>
          <p:cNvSpPr/>
          <p:nvPr/>
        </p:nvSpPr>
        <p:spPr>
          <a:xfrm>
            <a:off x="49974" y="2547082"/>
            <a:ext cx="3690497" cy="646331"/>
          </a:xfrm>
          <a:prstGeom prst="rect">
            <a:avLst/>
          </a:prstGeom>
        </p:spPr>
        <p:txBody>
          <a:bodyPr wrap="none">
            <a:spAutoFit/>
          </a:bodyPr>
          <a:lstStyle/>
          <a:p>
            <a:r>
              <a:rPr lang="en-GB" altLang="en-US" sz="3600" b="1" dirty="0">
                <a:latin typeface="Times New Roman" panose="02020603050405020304" pitchFamily="18" charset="0"/>
                <a:cs typeface="Times New Roman" panose="02020603050405020304" pitchFamily="18" charset="0"/>
              </a:rPr>
              <a:t>World Around Us</a:t>
            </a:r>
            <a:endParaRPr lang="en-GB" sz="3600" b="1" dirty="0">
              <a:latin typeface="Times New Roman" panose="02020603050405020304" pitchFamily="18" charset="0"/>
              <a:cs typeface="Times New Roman" panose="02020603050405020304" pitchFamily="18" charset="0"/>
            </a:endParaRPr>
          </a:p>
        </p:txBody>
      </p:sp>
      <p:graphicFrame>
        <p:nvGraphicFramePr>
          <p:cNvPr id="8" name="Diagram 7"/>
          <p:cNvGraphicFramePr/>
          <p:nvPr>
            <p:extLst>
              <p:ext uri="{D42A27DB-BD31-4B8C-83A1-F6EECF244321}">
                <p14:modId xmlns:p14="http://schemas.microsoft.com/office/powerpoint/2010/main" val="3505204664"/>
              </p:ext>
            </p:extLst>
          </p:nvPr>
        </p:nvGraphicFramePr>
        <p:xfrm>
          <a:off x="4992270" y="2293502"/>
          <a:ext cx="4101756" cy="26279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6"/>
          <p:cNvSpPr/>
          <p:nvPr/>
        </p:nvSpPr>
        <p:spPr>
          <a:xfrm>
            <a:off x="0" y="3279375"/>
            <a:ext cx="5191497" cy="2862322"/>
          </a:xfrm>
          <a:prstGeom prst="rect">
            <a:avLst/>
          </a:prstGeom>
        </p:spPr>
        <p:txBody>
          <a:bodyPr wrap="square">
            <a:spAutoFit/>
          </a:bodyPr>
          <a:lstStyle/>
          <a:p>
            <a:r>
              <a:rPr lang="en-GB" altLang="en-US" sz="2000" dirty="0">
                <a:latin typeface="Times New Roman" panose="02020603050405020304" pitchFamily="18" charset="0"/>
                <a:cs typeface="Times New Roman" panose="02020603050405020304" pitchFamily="18" charset="0"/>
              </a:rPr>
              <a:t>Our themes this year will be:</a:t>
            </a:r>
          </a:p>
          <a:p>
            <a:pPr marL="342900" indent="-3429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Raiders and Traders</a:t>
            </a:r>
          </a:p>
          <a:p>
            <a:pPr marL="342900" indent="-3429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Impact</a:t>
            </a:r>
          </a:p>
          <a:p>
            <a:pPr marL="342900" indent="-3429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It’s a Disaster</a:t>
            </a:r>
          </a:p>
          <a:p>
            <a:endParaRPr lang="en-GB" altLang="en-US" sz="2000" dirty="0">
              <a:latin typeface="Times New Roman" panose="02020603050405020304" pitchFamily="18" charset="0"/>
              <a:cs typeface="Times New Roman" panose="02020603050405020304" pitchFamily="18" charset="0"/>
            </a:endParaRPr>
          </a:p>
          <a:p>
            <a:r>
              <a:rPr lang="en-GB" altLang="en-US" sz="2000" dirty="0">
                <a:latin typeface="Times New Roman" panose="02020603050405020304" pitchFamily="18" charset="0"/>
                <a:cs typeface="Times New Roman" panose="02020603050405020304" pitchFamily="18" charset="0"/>
              </a:rPr>
              <a:t>P6 children will be taking part in Forest School for 6 weeks throughout the school year. Dates to be confirmed. With one of these sessions being a trip to </a:t>
            </a:r>
            <a:r>
              <a:rPr lang="en-GB" altLang="en-US" sz="2000" dirty="0" err="1">
                <a:latin typeface="Times New Roman" panose="02020603050405020304" pitchFamily="18" charset="0"/>
                <a:cs typeface="Times New Roman" panose="02020603050405020304" pitchFamily="18" charset="0"/>
              </a:rPr>
              <a:t>Clandeboye</a:t>
            </a:r>
            <a:r>
              <a:rPr lang="en-GB" altLang="en-US" sz="2000" dirty="0">
                <a:latin typeface="Times New Roman" panose="02020603050405020304" pitchFamily="18" charset="0"/>
                <a:cs typeface="Times New Roman" panose="02020603050405020304" pitchFamily="18" charset="0"/>
              </a:rPr>
              <a:t> Estate. </a:t>
            </a:r>
          </a:p>
        </p:txBody>
      </p:sp>
    </p:spTree>
    <p:extLst>
      <p:ext uri="{BB962C8B-B14F-4D97-AF65-F5344CB8AC3E}">
        <p14:creationId xmlns:p14="http://schemas.microsoft.com/office/powerpoint/2010/main" val="3815921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sz="200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en-GB" sz="2000">
              <a:latin typeface="Times New Roman" panose="02020603050405020304" pitchFamily="18" charset="0"/>
              <a:cs typeface="Times New Roman" panose="02020603050405020304" pitchFamily="18" charset="0"/>
            </a:endParaRPr>
          </a:p>
        </p:txBody>
      </p:sp>
      <p:pic>
        <p:nvPicPr>
          <p:cNvPr id="4" name="Content Placeholder 5" descr="powerpoint.jpg"/>
          <p:cNvPicPr>
            <a:picLocks noChangeAspect="1"/>
          </p:cNvPicPr>
          <p:nvPr/>
        </p:nvPicPr>
        <p:blipFill>
          <a:blip r:embed="rId3"/>
          <a:stretch>
            <a:fillRect/>
          </a:stretch>
        </p:blipFill>
        <p:spPr>
          <a:xfrm>
            <a:off x="-657547" y="-26188"/>
            <a:ext cx="9877481" cy="6982940"/>
          </a:xfrm>
          <a:prstGeom prst="rect">
            <a:avLst/>
          </a:prstGeom>
        </p:spPr>
      </p:pic>
      <p:sp>
        <p:nvSpPr>
          <p:cNvPr id="5" name="Rectangle 4"/>
          <p:cNvSpPr/>
          <p:nvPr/>
        </p:nvSpPr>
        <p:spPr>
          <a:xfrm>
            <a:off x="1691665" y="2175756"/>
            <a:ext cx="7245927" cy="3970318"/>
          </a:xfrm>
          <a:prstGeom prst="rect">
            <a:avLst/>
          </a:prstGeom>
        </p:spPr>
        <p:txBody>
          <a:bodyPr wrap="square">
            <a:spAutoFit/>
          </a:bodyPr>
          <a:lstStyle/>
          <a:p>
            <a:pPr marL="285750" indent="-285750">
              <a:lnSpc>
                <a:spcPct val="9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Games</a:t>
            </a:r>
          </a:p>
          <a:p>
            <a:pPr marL="285750" indent="-285750">
              <a:lnSpc>
                <a:spcPct val="9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Gymnastics</a:t>
            </a:r>
          </a:p>
          <a:p>
            <a:pPr marL="285750" indent="-285750">
              <a:lnSpc>
                <a:spcPct val="9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Athletics</a:t>
            </a:r>
          </a:p>
          <a:p>
            <a:pPr marL="285750" indent="-285750">
              <a:lnSpc>
                <a:spcPct val="9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Dance</a:t>
            </a:r>
          </a:p>
          <a:p>
            <a:pPr marL="285750" indent="-285750">
              <a:lnSpc>
                <a:spcPct val="9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Swimming</a:t>
            </a:r>
            <a:endParaRPr lang="en-GB" sz="2000" dirty="0">
              <a:solidFill>
                <a:srgbClr val="FF0000"/>
              </a:solidFill>
              <a:latin typeface="Times New Roman" panose="02020603050405020304" pitchFamily="18" charset="0"/>
              <a:cs typeface="Times New Roman" panose="02020603050405020304" pitchFamily="18" charset="0"/>
            </a:endParaRP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Term 1:1 PE Friday </a:t>
            </a: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Swimming: P6SMC Wednesdays</a:t>
            </a:r>
          </a:p>
          <a:p>
            <a:pPr lvl="4">
              <a:lnSpc>
                <a:spcPct val="90000"/>
              </a:lnSpc>
              <a:defRPr/>
            </a:pPr>
            <a:r>
              <a:rPr lang="en-GB" sz="2000" i="1" dirty="0">
                <a:solidFill>
                  <a:srgbClr val="FF0000"/>
                </a:solidFill>
                <a:latin typeface="Times New Roman" panose="02020603050405020304" pitchFamily="18" charset="0"/>
                <a:cs typeface="Times New Roman" panose="02020603050405020304" pitchFamily="18" charset="0"/>
              </a:rPr>
              <a:t>                      P6SR: Thursday</a:t>
            </a: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P.E uniform – white t-shirt, navy shorts/ tracksuit bottoms and dark trainers.</a:t>
            </a: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PLEASE LABEL WITH NAME </a:t>
            </a: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Stud earrings and watch only</a:t>
            </a:r>
          </a:p>
          <a:p>
            <a:pPr marL="2114550" lvl="4" indent="-285750">
              <a:lnSpc>
                <a:spcPct val="90000"/>
              </a:lnSpc>
              <a:buFont typeface="Arial" panose="020B0604020202020204" pitchFamily="34" charset="0"/>
              <a:buChar char="•"/>
              <a:defRPr/>
            </a:pPr>
            <a:r>
              <a:rPr lang="en-GB" sz="2000" i="1" dirty="0">
                <a:solidFill>
                  <a:srgbClr val="FF0000"/>
                </a:solidFill>
                <a:latin typeface="Times New Roman" panose="02020603050405020304" pitchFamily="18" charset="0"/>
                <a:cs typeface="Times New Roman" panose="02020603050405020304" pitchFamily="18" charset="0"/>
              </a:rPr>
              <a:t>For Swimming ONLY stud earrings. No other jewellery.</a:t>
            </a:r>
          </a:p>
        </p:txBody>
      </p:sp>
      <p:sp>
        <p:nvSpPr>
          <p:cNvPr id="7" name="Rectangle 6"/>
          <p:cNvSpPr/>
          <p:nvPr/>
        </p:nvSpPr>
        <p:spPr>
          <a:xfrm>
            <a:off x="93257" y="2695841"/>
            <a:ext cx="847604" cy="646331"/>
          </a:xfrm>
          <a:prstGeom prst="rect">
            <a:avLst/>
          </a:prstGeom>
        </p:spPr>
        <p:txBody>
          <a:bodyPr wrap="none">
            <a:spAutoFit/>
          </a:bodyPr>
          <a:lstStyle/>
          <a:p>
            <a:r>
              <a:rPr lang="en-GB" altLang="en-US" sz="3600" b="1" dirty="0">
                <a:latin typeface="Times New Roman" panose="02020603050405020304" pitchFamily="18" charset="0"/>
                <a:cs typeface="Times New Roman" panose="02020603050405020304" pitchFamily="18" charset="0"/>
              </a:rPr>
              <a:t>P.E</a:t>
            </a:r>
            <a:endParaRPr lang="en-GB"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5907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t>
            </a:r>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32876" y="-62470"/>
            <a:ext cx="9877481" cy="6982940"/>
          </a:xfrm>
          <a:prstGeom prst="rect">
            <a:avLst/>
          </a:prstGeom>
        </p:spPr>
      </p:pic>
      <p:sp>
        <p:nvSpPr>
          <p:cNvPr id="5" name="Rectangle 4"/>
          <p:cNvSpPr/>
          <p:nvPr/>
        </p:nvSpPr>
        <p:spPr>
          <a:xfrm>
            <a:off x="5802741" y="1836102"/>
            <a:ext cx="4380936" cy="2739211"/>
          </a:xfrm>
          <a:prstGeom prst="rect">
            <a:avLst/>
          </a:prstGeom>
        </p:spPr>
        <p:txBody>
          <a:bodyPr wrap="square">
            <a:spAutoFit/>
          </a:bodyPr>
          <a:lstStyle/>
          <a:p>
            <a:r>
              <a:rPr lang="en-GB" altLang="en-US" sz="4000" b="1" dirty="0"/>
              <a:t>PDMU</a:t>
            </a:r>
            <a:r>
              <a:rPr lang="en-GB" altLang="en-US" sz="4400" b="1" dirty="0"/>
              <a:t> –</a:t>
            </a:r>
          </a:p>
          <a:p>
            <a:r>
              <a:rPr lang="en-GB" altLang="en-US" sz="3200" b="1" dirty="0"/>
              <a:t>Following </a:t>
            </a:r>
          </a:p>
          <a:p>
            <a:r>
              <a:rPr lang="en-GB" sz="3200" b="1" dirty="0"/>
              <a:t>School values</a:t>
            </a:r>
          </a:p>
          <a:p>
            <a:r>
              <a:rPr lang="en-GB" sz="3200" b="1" dirty="0"/>
              <a:t>Anti-bullying</a:t>
            </a:r>
          </a:p>
          <a:p>
            <a:r>
              <a:rPr lang="en-GB" sz="3200" b="1" dirty="0"/>
              <a:t>Positive behaviour</a:t>
            </a:r>
            <a:endParaRPr lang="en-GB" sz="3200" dirty="0"/>
          </a:p>
        </p:txBody>
      </p:sp>
      <p:sp>
        <p:nvSpPr>
          <p:cNvPr id="9" name="TextBox 8">
            <a:extLst>
              <a:ext uri="{FF2B5EF4-FFF2-40B4-BE49-F238E27FC236}">
                <a16:creationId xmlns:a16="http://schemas.microsoft.com/office/drawing/2014/main" id="{4433638A-F426-D0A3-0D7D-5944E85E1873}"/>
              </a:ext>
            </a:extLst>
          </p:cNvPr>
          <p:cNvSpPr txBox="1"/>
          <p:nvPr/>
        </p:nvSpPr>
        <p:spPr>
          <a:xfrm>
            <a:off x="-632876" y="2005811"/>
            <a:ext cx="4404391" cy="1692771"/>
          </a:xfrm>
          <a:prstGeom prst="rect">
            <a:avLst/>
          </a:prstGeom>
          <a:noFill/>
        </p:spPr>
        <p:txBody>
          <a:bodyPr wrap="square" rtlCol="0">
            <a:spAutoFit/>
          </a:bodyPr>
          <a:lstStyle/>
          <a:p>
            <a:r>
              <a:rPr lang="en-GB" sz="4000" b="1" dirty="0"/>
              <a:t>The Arts – </a:t>
            </a:r>
            <a:r>
              <a:rPr lang="en-GB" sz="3200" b="1" dirty="0"/>
              <a:t>Drama</a:t>
            </a:r>
          </a:p>
          <a:p>
            <a:r>
              <a:rPr lang="en-GB" sz="3200" b="1" dirty="0"/>
              <a:t>                        Music</a:t>
            </a:r>
          </a:p>
          <a:p>
            <a:r>
              <a:rPr lang="en-GB" sz="3200" b="1" dirty="0"/>
              <a:t>                        Art</a:t>
            </a:r>
          </a:p>
        </p:txBody>
      </p:sp>
      <p:sp>
        <p:nvSpPr>
          <p:cNvPr id="10" name="TextBox 9">
            <a:extLst>
              <a:ext uri="{FF2B5EF4-FFF2-40B4-BE49-F238E27FC236}">
                <a16:creationId xmlns:a16="http://schemas.microsoft.com/office/drawing/2014/main" id="{9F5FCFE6-2A3D-3F86-05BD-E1DEB04986BB}"/>
              </a:ext>
            </a:extLst>
          </p:cNvPr>
          <p:cNvSpPr txBox="1"/>
          <p:nvPr/>
        </p:nvSpPr>
        <p:spPr>
          <a:xfrm>
            <a:off x="3015303" y="3034759"/>
            <a:ext cx="2943060" cy="2893100"/>
          </a:xfrm>
          <a:prstGeom prst="rect">
            <a:avLst/>
          </a:prstGeom>
          <a:noFill/>
        </p:spPr>
        <p:txBody>
          <a:bodyPr wrap="square" rtlCol="0">
            <a:spAutoFit/>
          </a:bodyPr>
          <a:lstStyle/>
          <a:p>
            <a:r>
              <a:rPr lang="en-GB" sz="4000" b="1" dirty="0"/>
              <a:t>ICT-</a:t>
            </a:r>
            <a:r>
              <a:rPr lang="en-GB" sz="5400" b="1" dirty="0"/>
              <a:t> </a:t>
            </a:r>
          </a:p>
          <a:p>
            <a:r>
              <a:rPr lang="en-GB" sz="3200" b="1" dirty="0"/>
              <a:t>Garage band</a:t>
            </a:r>
          </a:p>
          <a:p>
            <a:r>
              <a:rPr lang="en-GB" sz="3200" b="1" dirty="0" err="1"/>
              <a:t>Powerpoints</a:t>
            </a:r>
            <a:endParaRPr lang="en-GB" sz="3200" b="1" dirty="0"/>
          </a:p>
          <a:p>
            <a:r>
              <a:rPr lang="en-GB" sz="3200" b="1" dirty="0"/>
              <a:t>Coding</a:t>
            </a:r>
          </a:p>
          <a:p>
            <a:r>
              <a:rPr lang="en-GB" sz="3200" b="1" dirty="0"/>
              <a:t>Animation</a:t>
            </a:r>
            <a:endParaRPr lang="en-GB" sz="2400" b="1" dirty="0"/>
          </a:p>
        </p:txBody>
      </p:sp>
    </p:spTree>
    <p:extLst>
      <p:ext uri="{BB962C8B-B14F-4D97-AF65-F5344CB8AC3E}">
        <p14:creationId xmlns:p14="http://schemas.microsoft.com/office/powerpoint/2010/main" val="2087171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371A6C-340F-1429-4ECD-10DC2A7C3DAD}"/>
              </a:ext>
            </a:extLst>
          </p:cNvPr>
          <p:cNvPicPr>
            <a:picLocks noChangeAspect="1"/>
          </p:cNvPicPr>
          <p:nvPr/>
        </p:nvPicPr>
        <p:blipFill>
          <a:blip r:embed="rId3"/>
          <a:srcRect t="5634"/>
          <a:stretch/>
        </p:blipFill>
        <p:spPr>
          <a:xfrm>
            <a:off x="0" y="0"/>
            <a:ext cx="9144001" cy="6876661"/>
          </a:xfrm>
          <a:prstGeom prst="rect">
            <a:avLst/>
          </a:prstGeom>
        </p:spPr>
      </p:pic>
    </p:spTree>
    <p:extLst>
      <p:ext uri="{BB962C8B-B14F-4D97-AF65-F5344CB8AC3E}">
        <p14:creationId xmlns:p14="http://schemas.microsoft.com/office/powerpoint/2010/main" val="1867022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57547" y="-26188"/>
            <a:ext cx="9877481" cy="6982940"/>
          </a:xfrm>
          <a:prstGeom prst="rect">
            <a:avLst/>
          </a:prstGeom>
        </p:spPr>
      </p:pic>
      <p:sp>
        <p:nvSpPr>
          <p:cNvPr id="5" name="Rectangle 4"/>
          <p:cNvSpPr/>
          <p:nvPr/>
        </p:nvSpPr>
        <p:spPr>
          <a:xfrm>
            <a:off x="0" y="2135970"/>
            <a:ext cx="2390398" cy="646331"/>
          </a:xfrm>
          <a:prstGeom prst="rect">
            <a:avLst/>
          </a:prstGeom>
        </p:spPr>
        <p:txBody>
          <a:bodyPr wrap="none">
            <a:spAutoFit/>
          </a:bodyPr>
          <a:lstStyle/>
          <a:p>
            <a:r>
              <a:rPr lang="en-GB" altLang="en-US" sz="3600" b="1" dirty="0">
                <a:latin typeface="Times New Roman" panose="02020603050405020304" pitchFamily="18" charset="0"/>
                <a:cs typeface="Times New Roman" panose="02020603050405020304" pitchFamily="18" charset="0"/>
              </a:rPr>
              <a:t>Homework</a:t>
            </a:r>
            <a:endParaRPr lang="en-GB" sz="3600" dirty="0">
              <a:latin typeface="Times New Roman" panose="02020603050405020304" pitchFamily="18" charset="0"/>
              <a:cs typeface="Times New Roman" panose="02020603050405020304" pitchFamily="18" charset="0"/>
            </a:endParaRPr>
          </a:p>
        </p:txBody>
      </p:sp>
      <p:sp>
        <p:nvSpPr>
          <p:cNvPr id="6" name="Rectangle 5"/>
          <p:cNvSpPr/>
          <p:nvPr/>
        </p:nvSpPr>
        <p:spPr>
          <a:xfrm>
            <a:off x="263236" y="2801358"/>
            <a:ext cx="8631382" cy="3170099"/>
          </a:xfrm>
          <a:prstGeom prst="rect">
            <a:avLst/>
          </a:prstGeom>
        </p:spPr>
        <p:txBody>
          <a:bodyPr wrap="square">
            <a:spAutoFit/>
          </a:bodyPr>
          <a:lstStyle/>
          <a:p>
            <a:pPr>
              <a:defRPr/>
            </a:pPr>
            <a:r>
              <a:rPr lang="en-GB" sz="2000" dirty="0">
                <a:solidFill>
                  <a:srgbClr val="000000"/>
                </a:solidFill>
                <a:latin typeface="Times New Roman" panose="02020603050405020304" pitchFamily="18" charset="0"/>
                <a:cs typeface="Times New Roman" panose="02020603050405020304" pitchFamily="18" charset="0"/>
              </a:rPr>
              <a:t>Monday – Thursday (Parents should sign completed homework)</a:t>
            </a:r>
          </a:p>
          <a:p>
            <a:pPr lvl="1">
              <a:buSzPct val="70000"/>
              <a:buFont typeface="Wingdings" pitchFamily="2" charset="2"/>
              <a:buChar char="l"/>
              <a:defRPr/>
            </a:pPr>
            <a:r>
              <a:rPr lang="en-GB" sz="2000" dirty="0">
                <a:latin typeface="Times New Roman" panose="02020603050405020304" pitchFamily="18" charset="0"/>
                <a:cs typeface="Times New Roman" panose="02020603050405020304" pitchFamily="18" charset="0"/>
              </a:rPr>
              <a:t>Spellings – Mon, Tues, Wed (Look, Say …..)  Thursday - revise.</a:t>
            </a:r>
          </a:p>
          <a:p>
            <a:pPr lvl="1">
              <a:buSzPct val="70000"/>
              <a:defRPr/>
            </a:pPr>
            <a:endParaRPr lang="en-GB" sz="2000" dirty="0">
              <a:latin typeface="Times New Roman" panose="02020603050405020304" pitchFamily="18" charset="0"/>
              <a:cs typeface="Times New Roman" panose="02020603050405020304" pitchFamily="18" charset="0"/>
            </a:endParaRPr>
          </a:p>
          <a:p>
            <a:pPr lvl="1">
              <a:buSzPct val="70000"/>
              <a:buFont typeface="Wingdings" pitchFamily="2" charset="2"/>
              <a:buChar char="l"/>
              <a:defRPr/>
            </a:pPr>
            <a:r>
              <a:rPr lang="en-GB" sz="2000" dirty="0">
                <a:latin typeface="Times New Roman" panose="02020603050405020304" pitchFamily="18" charset="0"/>
                <a:cs typeface="Times New Roman" panose="02020603050405020304" pitchFamily="18" charset="0"/>
              </a:rPr>
              <a:t>Numeracy and Literacy focused sheet due Thursday</a:t>
            </a:r>
          </a:p>
          <a:p>
            <a:pPr lvl="1">
              <a:buSzPct val="70000"/>
              <a:defRPr/>
            </a:pPr>
            <a:endParaRPr lang="en-GB" sz="2000" dirty="0">
              <a:latin typeface="Times New Roman" panose="02020603050405020304" pitchFamily="18" charset="0"/>
              <a:cs typeface="Times New Roman" panose="02020603050405020304" pitchFamily="18" charset="0"/>
            </a:endParaRPr>
          </a:p>
          <a:p>
            <a:pPr lvl="1">
              <a:buSzPct val="70000"/>
              <a:buFont typeface="Wingdings" pitchFamily="2" charset="2"/>
              <a:buChar char="l"/>
              <a:defRPr/>
            </a:pPr>
            <a:r>
              <a:rPr lang="en-GB" sz="2000" dirty="0">
                <a:latin typeface="Times New Roman" panose="02020603050405020304" pitchFamily="18" charset="0"/>
                <a:cs typeface="Times New Roman" panose="02020603050405020304" pitchFamily="18" charset="0"/>
              </a:rPr>
              <a:t>Numeracy and Literacy Skills due each day</a:t>
            </a:r>
          </a:p>
          <a:p>
            <a:pPr lvl="1">
              <a:buSzPct val="70000"/>
              <a:defRPr/>
            </a:pPr>
            <a:endParaRPr lang="en-GB" sz="2000" dirty="0">
              <a:latin typeface="Times New Roman" panose="02020603050405020304" pitchFamily="18" charset="0"/>
              <a:cs typeface="Times New Roman" panose="02020603050405020304" pitchFamily="18" charset="0"/>
            </a:endParaRPr>
          </a:p>
          <a:p>
            <a:pPr lvl="1">
              <a:buSzPct val="70000"/>
              <a:buFont typeface="Wingdings" pitchFamily="2" charset="2"/>
              <a:buChar char="l"/>
              <a:defRPr/>
            </a:pPr>
            <a:r>
              <a:rPr lang="en-GB" sz="2000" dirty="0">
                <a:latin typeface="Times New Roman" panose="02020603050405020304" pitchFamily="18" charset="0"/>
                <a:cs typeface="Times New Roman" panose="02020603050405020304" pitchFamily="18" charset="0"/>
              </a:rPr>
              <a:t>Reading each night- Record in Reading Records </a:t>
            </a:r>
          </a:p>
          <a:p>
            <a:pPr lvl="1">
              <a:buSzPct val="70000"/>
              <a:defRPr/>
            </a:pPr>
            <a:endParaRPr lang="en-GB" sz="2000" dirty="0">
              <a:latin typeface="Times New Roman" panose="02020603050405020304" pitchFamily="18" charset="0"/>
              <a:cs typeface="Times New Roman" panose="02020603050405020304" pitchFamily="18" charset="0"/>
            </a:endParaRPr>
          </a:p>
          <a:p>
            <a:pPr lvl="1">
              <a:buSzPct val="70000"/>
              <a:buFont typeface="Wingdings" pitchFamily="2" charset="2"/>
              <a:buChar char="l"/>
              <a:defRPr/>
            </a:pPr>
            <a:r>
              <a:rPr lang="en-GB" sz="2000" dirty="0">
                <a:latin typeface="Times New Roman" panose="02020603050405020304" pitchFamily="18" charset="0"/>
                <a:cs typeface="Times New Roman" panose="02020603050405020304" pitchFamily="18" charset="0"/>
              </a:rPr>
              <a:t>Approx. 1 hour plus reading</a:t>
            </a:r>
          </a:p>
        </p:txBody>
      </p:sp>
    </p:spTree>
    <p:extLst>
      <p:ext uri="{BB962C8B-B14F-4D97-AF65-F5344CB8AC3E}">
        <p14:creationId xmlns:p14="http://schemas.microsoft.com/office/powerpoint/2010/main" val="811388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57547" y="-26188"/>
            <a:ext cx="9877481" cy="6982940"/>
          </a:xfrm>
          <a:prstGeom prst="rect">
            <a:avLst/>
          </a:prstGeom>
        </p:spPr>
      </p:pic>
      <p:sp>
        <p:nvSpPr>
          <p:cNvPr id="5" name="Rectangle 4"/>
          <p:cNvSpPr/>
          <p:nvPr/>
        </p:nvSpPr>
        <p:spPr>
          <a:xfrm>
            <a:off x="270430" y="2177534"/>
            <a:ext cx="2942985" cy="769441"/>
          </a:xfrm>
          <a:prstGeom prst="rect">
            <a:avLst/>
          </a:prstGeom>
        </p:spPr>
        <p:txBody>
          <a:bodyPr wrap="none">
            <a:spAutoFit/>
          </a:bodyPr>
          <a:lstStyle/>
          <a:p>
            <a:r>
              <a:rPr lang="en-GB" altLang="en-US" sz="4400" b="1" dirty="0">
                <a:latin typeface="Times New Roman" panose="02020603050405020304" pitchFamily="18" charset="0"/>
                <a:cs typeface="Times New Roman" panose="02020603050405020304" pitchFamily="18" charset="0"/>
              </a:rPr>
              <a:t>Assessment</a:t>
            </a:r>
            <a:endParaRPr lang="en-GB" dirty="0">
              <a:latin typeface="Times New Roman" panose="02020603050405020304" pitchFamily="18" charset="0"/>
              <a:cs typeface="Times New Roman" panose="02020603050405020304" pitchFamily="18" charset="0"/>
            </a:endParaRPr>
          </a:p>
        </p:txBody>
      </p:sp>
      <p:sp>
        <p:nvSpPr>
          <p:cNvPr id="6" name="Rectangle 5"/>
          <p:cNvSpPr/>
          <p:nvPr/>
        </p:nvSpPr>
        <p:spPr>
          <a:xfrm>
            <a:off x="-1" y="3129537"/>
            <a:ext cx="8229601" cy="1631216"/>
          </a:xfrm>
          <a:prstGeom prst="rect">
            <a:avLst/>
          </a:prstGeom>
        </p:spPr>
        <p:txBody>
          <a:bodyPr wrap="square">
            <a:spAutoFit/>
          </a:bodyPr>
          <a:lstStyle/>
          <a:p>
            <a:pPr marL="342900" indent="-342900">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On-going observation/ correction of work/ class assessments.</a:t>
            </a:r>
          </a:p>
          <a:p>
            <a:pPr marL="342900" indent="-342900">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Weekly spelling and mental maths tests **Please Sign**</a:t>
            </a:r>
          </a:p>
          <a:p>
            <a:pPr marL="342900" indent="-342900">
              <a:buSzPct val="7000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End of topic\term tests.</a:t>
            </a:r>
            <a:endParaRPr lang="en-GB" altLang="en-US" sz="2000" dirty="0">
              <a:latin typeface="Times New Roman" panose="02020603050405020304" pitchFamily="18" charset="0"/>
              <a:cs typeface="Times New Roman" panose="02020603050405020304" pitchFamily="18" charset="0"/>
            </a:endParaRPr>
          </a:p>
          <a:p>
            <a:pPr marL="342900" indent="-342900">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Results are used to inform future teaching and learning.</a:t>
            </a:r>
          </a:p>
          <a:p>
            <a:pPr marL="342900" indent="-342900">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Standardised tests used to inform future planning and direct learning.</a:t>
            </a:r>
          </a:p>
        </p:txBody>
      </p:sp>
    </p:spTree>
    <p:extLst>
      <p:ext uri="{BB962C8B-B14F-4D97-AF65-F5344CB8AC3E}">
        <p14:creationId xmlns:p14="http://schemas.microsoft.com/office/powerpoint/2010/main" val="16657338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57547" y="-26188"/>
            <a:ext cx="9877481" cy="6982940"/>
          </a:xfrm>
          <a:prstGeom prst="rect">
            <a:avLst/>
          </a:prstGeom>
        </p:spPr>
      </p:pic>
      <p:sp>
        <p:nvSpPr>
          <p:cNvPr id="7" name="TextBox 6"/>
          <p:cNvSpPr txBox="1"/>
          <p:nvPr/>
        </p:nvSpPr>
        <p:spPr>
          <a:xfrm>
            <a:off x="-506186" y="2364795"/>
            <a:ext cx="9002486" cy="2523768"/>
          </a:xfrm>
          <a:prstGeom prst="rect">
            <a:avLst/>
          </a:prstGeom>
          <a:noFill/>
        </p:spPr>
        <p:txBody>
          <a:bodyPr wrap="square" rtlCol="0">
            <a:spAutoFit/>
          </a:bodyPr>
          <a:lstStyle/>
          <a:p>
            <a:pPr algn="just" defTabSz="685800"/>
            <a:endParaRPr lang="en-GB" sz="2000" dirty="0">
              <a:solidFill>
                <a:prstClr val="black"/>
              </a:solidFill>
              <a:latin typeface="Times New Roman" panose="02020603050405020304" pitchFamily="18" charset="0"/>
              <a:cs typeface="Times New Roman" panose="02020603050405020304" pitchFamily="18" charset="0"/>
            </a:endParaRPr>
          </a:p>
          <a:p>
            <a:pPr marL="342900" indent="-342900" algn="just" defTabSz="685800">
              <a:buFont typeface="Arial"/>
              <a:buChar char="•"/>
            </a:pPr>
            <a:r>
              <a:rPr lang="en-GB" sz="2000" dirty="0">
                <a:solidFill>
                  <a:prstClr val="black"/>
                </a:solidFill>
                <a:latin typeface="Times New Roman" panose="02020603050405020304" pitchFamily="18" charset="0"/>
                <a:cs typeface="Times New Roman" panose="02020603050405020304" pitchFamily="18" charset="0"/>
              </a:rPr>
              <a:t>Seesaw will still be used as a means of sharing information and photos.  Parents/carers can no longer message the teacher on the seesaw platform. </a:t>
            </a:r>
          </a:p>
          <a:p>
            <a:pPr marL="342900" indent="-342900" algn="just" defTabSz="685800">
              <a:buFont typeface="Arial"/>
              <a:buChar char="•"/>
            </a:pPr>
            <a:r>
              <a:rPr lang="en-GB" sz="2000" dirty="0">
                <a:solidFill>
                  <a:prstClr val="black"/>
                </a:solidFill>
                <a:latin typeface="Times New Roman" panose="02020603050405020304" pitchFamily="18" charset="0"/>
                <a:cs typeface="Times New Roman" panose="02020603050405020304" pitchFamily="18" charset="0"/>
              </a:rPr>
              <a:t>Urgent messages for the teacher will need to go through the office. </a:t>
            </a:r>
          </a:p>
          <a:p>
            <a:pPr marL="342900" indent="-342900" algn="just" defTabSz="685800">
              <a:buFont typeface="Arial"/>
              <a:buChar char="•"/>
            </a:pPr>
            <a:r>
              <a:rPr lang="en-GB" sz="2000" dirty="0">
                <a:solidFill>
                  <a:prstClr val="black"/>
                </a:solidFill>
                <a:latin typeface="Times New Roman" panose="02020603050405020304" pitchFamily="18" charset="0"/>
                <a:cs typeface="Times New Roman" panose="02020603050405020304" pitchFamily="18" charset="0"/>
              </a:rPr>
              <a:t>Communications on Seesaw should be treated </a:t>
            </a:r>
            <a:r>
              <a:rPr lang="en-GB" sz="2000" b="1" u="sng" dirty="0">
                <a:solidFill>
                  <a:prstClr val="black"/>
                </a:solidFill>
                <a:latin typeface="Times New Roman" panose="02020603050405020304" pitchFamily="18" charset="0"/>
                <a:cs typeface="Times New Roman" panose="02020603050405020304" pitchFamily="18" charset="0"/>
              </a:rPr>
              <a:t>confidentially</a:t>
            </a:r>
            <a:r>
              <a:rPr lang="en-GB" sz="2000" dirty="0">
                <a:solidFill>
                  <a:prstClr val="black"/>
                </a:solidFill>
                <a:latin typeface="Times New Roman" panose="02020603050405020304" pitchFamily="18" charset="0"/>
                <a:cs typeface="Times New Roman" panose="02020603050405020304" pitchFamily="18" charset="0"/>
              </a:rPr>
              <a:t> and should not shared on any other platforms.</a:t>
            </a:r>
          </a:p>
          <a:p>
            <a:pPr marL="342900" indent="-342900" algn="just" defTabSz="685800">
              <a:buFont typeface="Arial"/>
              <a:buChar char="•"/>
            </a:pPr>
            <a:endParaRPr lang="en-GB" sz="2000" dirty="0">
              <a:solidFill>
                <a:prstClr val="black"/>
              </a:solidFill>
              <a:latin typeface="Times New Roman" panose="02020603050405020304" pitchFamily="18" charset="0"/>
              <a:cs typeface="Times New Roman" panose="02020603050405020304" pitchFamily="18" charset="0"/>
            </a:endParaRPr>
          </a:p>
          <a:p>
            <a:endParaRPr lang="en-GB" dirty="0"/>
          </a:p>
        </p:txBody>
      </p:sp>
      <p:pic>
        <p:nvPicPr>
          <p:cNvPr id="8" name="Picture 5" descr="Logo, company name&#10;&#10;Description automatically generated">
            <a:extLst>
              <a:ext uri="{FF2B5EF4-FFF2-40B4-BE49-F238E27FC236}">
                <a16:creationId xmlns:a16="http://schemas.microsoft.com/office/drawing/2014/main" id="{2612D759-F48B-FCF3-566E-4D1C68C90EA5}"/>
              </a:ext>
            </a:extLst>
          </p:cNvPr>
          <p:cNvPicPr>
            <a:picLocks noChangeAspect="1"/>
          </p:cNvPicPr>
          <p:nvPr/>
        </p:nvPicPr>
        <p:blipFill rotWithShape="1">
          <a:blip r:embed="rId4"/>
          <a:srcRect t="16241" b="16145"/>
          <a:stretch/>
        </p:blipFill>
        <p:spPr>
          <a:xfrm>
            <a:off x="7066084" y="5297798"/>
            <a:ext cx="1620716" cy="821871"/>
          </a:xfrm>
          <a:prstGeom prst="rect">
            <a:avLst/>
          </a:prstGeom>
        </p:spPr>
      </p:pic>
      <p:sp>
        <p:nvSpPr>
          <p:cNvPr id="5" name="TextBox 4"/>
          <p:cNvSpPr txBox="1"/>
          <p:nvPr/>
        </p:nvSpPr>
        <p:spPr>
          <a:xfrm>
            <a:off x="2188028" y="1718464"/>
            <a:ext cx="2683329" cy="646331"/>
          </a:xfrm>
          <a:prstGeom prst="rect">
            <a:avLst/>
          </a:prstGeom>
          <a:noFill/>
        </p:spPr>
        <p:txBody>
          <a:bodyPr wrap="square" rtlCol="0">
            <a:spAutoFit/>
          </a:bodyPr>
          <a:lstStyle/>
          <a:p>
            <a:r>
              <a:rPr lang="en-GB" sz="3600" b="1" dirty="0">
                <a:latin typeface="Times New Roman" panose="02020603050405020304" pitchFamily="18" charset="0"/>
                <a:cs typeface="Times New Roman" panose="02020603050405020304" pitchFamily="18" charset="0"/>
              </a:rPr>
              <a:t>Seesaw</a:t>
            </a:r>
          </a:p>
        </p:txBody>
      </p:sp>
    </p:spTree>
    <p:extLst>
      <p:ext uri="{BB962C8B-B14F-4D97-AF65-F5344CB8AC3E}">
        <p14:creationId xmlns:p14="http://schemas.microsoft.com/office/powerpoint/2010/main" val="1260144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sz="200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en-GB" sz="2000">
              <a:latin typeface="Times New Roman" panose="02020603050405020304" pitchFamily="18" charset="0"/>
              <a:cs typeface="Times New Roman" panose="02020603050405020304" pitchFamily="18" charset="0"/>
            </a:endParaRPr>
          </a:p>
        </p:txBody>
      </p:sp>
      <p:pic>
        <p:nvPicPr>
          <p:cNvPr id="4" name="Content Placeholder 5" descr="powerpoint.jpg"/>
          <p:cNvPicPr>
            <a:picLocks noChangeAspect="1"/>
          </p:cNvPicPr>
          <p:nvPr/>
        </p:nvPicPr>
        <p:blipFill>
          <a:blip r:embed="rId3"/>
          <a:stretch>
            <a:fillRect/>
          </a:stretch>
        </p:blipFill>
        <p:spPr>
          <a:xfrm>
            <a:off x="-658836" y="0"/>
            <a:ext cx="9877481" cy="6982940"/>
          </a:xfrm>
          <a:prstGeom prst="rect">
            <a:avLst/>
          </a:prstGeom>
        </p:spPr>
      </p:pic>
      <p:sp>
        <p:nvSpPr>
          <p:cNvPr id="5" name="Rectangle 4"/>
          <p:cNvSpPr/>
          <p:nvPr/>
        </p:nvSpPr>
        <p:spPr>
          <a:xfrm>
            <a:off x="178746" y="2130296"/>
            <a:ext cx="7093528" cy="646331"/>
          </a:xfrm>
          <a:prstGeom prst="rect">
            <a:avLst/>
          </a:prstGeom>
        </p:spPr>
        <p:txBody>
          <a:bodyPr wrap="square">
            <a:spAutoFit/>
          </a:bodyPr>
          <a:lstStyle/>
          <a:p>
            <a:pPr>
              <a:spcBef>
                <a:spcPct val="20000"/>
              </a:spcBef>
              <a:buClr>
                <a:schemeClr val="hlink"/>
              </a:buClr>
              <a:buSzPct val="70000"/>
              <a:defRPr/>
            </a:pPr>
            <a:r>
              <a:rPr lang="en-GB" altLang="en-US" sz="3600" b="1" dirty="0">
                <a:latin typeface="Times New Roman" panose="02020603050405020304" pitchFamily="18" charset="0"/>
                <a:cs typeface="Times New Roman" panose="02020603050405020304" pitchFamily="18" charset="0"/>
              </a:rPr>
              <a:t>PTA</a:t>
            </a:r>
            <a:endParaRPr lang="en-GB" sz="3600" dirty="0">
              <a:latin typeface="Times New Roman" panose="02020603050405020304" pitchFamily="18" charset="0"/>
              <a:cs typeface="Times New Roman" panose="02020603050405020304" pitchFamily="18" charset="0"/>
            </a:endParaRPr>
          </a:p>
        </p:txBody>
      </p:sp>
      <p:sp>
        <p:nvSpPr>
          <p:cNvPr id="6" name="Rectangle 5"/>
          <p:cNvSpPr/>
          <p:nvPr/>
        </p:nvSpPr>
        <p:spPr>
          <a:xfrm>
            <a:off x="178746" y="2719367"/>
            <a:ext cx="8508054" cy="1077218"/>
          </a:xfrm>
          <a:prstGeom prst="rect">
            <a:avLst/>
          </a:prstGeom>
        </p:spPr>
        <p:txBody>
          <a:bodyPr wrap="square">
            <a:spAutoFit/>
          </a:bodyPr>
          <a:lstStyle/>
          <a:p>
            <a:pPr marL="285750" indent="-285750">
              <a:lnSpc>
                <a:spcPct val="80000"/>
              </a:lnSpc>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Always looking for new members </a:t>
            </a:r>
          </a:p>
          <a:p>
            <a:pPr marL="285750" indent="-285750">
              <a:lnSpc>
                <a:spcPct val="80000"/>
              </a:lnSpc>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We encourage support of the association</a:t>
            </a:r>
          </a:p>
          <a:p>
            <a:pPr marL="285750" indent="-285750">
              <a:lnSpc>
                <a:spcPct val="80000"/>
              </a:lnSpc>
              <a:buSzPct val="70000"/>
              <a:buFont typeface="Arial" panose="020B0604020202020204" pitchFamily="34" charset="0"/>
              <a:buChar char="•"/>
            </a:pPr>
            <a:r>
              <a:rPr lang="en-GB" altLang="en-US" sz="2000" dirty="0">
                <a:latin typeface="Times New Roman" panose="02020603050405020304" pitchFamily="18" charset="0"/>
                <a:cs typeface="Times New Roman" panose="02020603050405020304" pitchFamily="18" charset="0"/>
              </a:rPr>
              <a:t>Organise events throughout the year such as the school discos</a:t>
            </a:r>
          </a:p>
          <a:p>
            <a:pPr>
              <a:lnSpc>
                <a:spcPct val="80000"/>
              </a:lnSpc>
              <a:buClr>
                <a:srgbClr val="E4005C"/>
              </a:buClr>
              <a:buSzPct val="70000"/>
              <a:defRPr/>
            </a:pPr>
            <a:endParaRPr lang="en-GB" sz="2000" b="1" dirty="0">
              <a:solidFill>
                <a:srgbClr val="00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178746" y="3655981"/>
            <a:ext cx="7420206" cy="646331"/>
          </a:xfrm>
          <a:prstGeom prst="rect">
            <a:avLst/>
          </a:prstGeom>
        </p:spPr>
        <p:txBody>
          <a:bodyPr wrap="square">
            <a:spAutoFit/>
          </a:bodyPr>
          <a:lstStyle/>
          <a:p>
            <a:r>
              <a:rPr lang="en-GB" altLang="en-US" sz="3600" b="1" dirty="0">
                <a:latin typeface="Times New Roman" panose="02020603050405020304" pitchFamily="18" charset="0"/>
                <a:cs typeface="Times New Roman" panose="02020603050405020304" pitchFamily="18" charset="0"/>
              </a:rPr>
              <a:t>Healthy Eating Policy</a:t>
            </a:r>
            <a:endParaRPr lang="en-GB" sz="3600" dirty="0">
              <a:latin typeface="Times New Roman" panose="02020603050405020304" pitchFamily="18" charset="0"/>
              <a:cs typeface="Times New Roman" panose="02020603050405020304" pitchFamily="18" charset="0"/>
            </a:endParaRPr>
          </a:p>
        </p:txBody>
      </p:sp>
      <p:sp>
        <p:nvSpPr>
          <p:cNvPr id="8" name="Rectangle 7"/>
          <p:cNvSpPr/>
          <p:nvPr/>
        </p:nvSpPr>
        <p:spPr>
          <a:xfrm>
            <a:off x="178746" y="4312357"/>
            <a:ext cx="7758015" cy="1508105"/>
          </a:xfrm>
          <a:prstGeom prst="rect">
            <a:avLst/>
          </a:prstGeom>
        </p:spPr>
        <p:txBody>
          <a:bodyPr wrap="square">
            <a:spAutoFit/>
          </a:bodyPr>
          <a:lstStyle/>
          <a:p>
            <a:pPr>
              <a:lnSpc>
                <a:spcPct val="80000"/>
              </a:lnSpc>
              <a:spcBef>
                <a:spcPct val="20000"/>
              </a:spcBef>
              <a:buSzPct val="70000"/>
              <a:buFontTx/>
              <a:buChar char="•"/>
            </a:pPr>
            <a:r>
              <a:rPr lang="en-GB" altLang="en-US" sz="2000" dirty="0">
                <a:latin typeface="Times New Roman" panose="02020603050405020304" pitchFamily="18" charset="0"/>
                <a:cs typeface="Times New Roman" panose="02020603050405020304" pitchFamily="18" charset="0"/>
              </a:rPr>
              <a:t>Thank you for your support</a:t>
            </a:r>
          </a:p>
          <a:p>
            <a:pPr>
              <a:lnSpc>
                <a:spcPct val="80000"/>
              </a:lnSpc>
              <a:spcBef>
                <a:spcPct val="20000"/>
              </a:spcBef>
              <a:buSzPct val="70000"/>
              <a:buFontTx/>
              <a:buChar char="•"/>
            </a:pPr>
            <a:r>
              <a:rPr lang="en-GB" altLang="en-US" sz="2000" dirty="0">
                <a:latin typeface="Times New Roman" panose="02020603050405020304" pitchFamily="18" charset="0"/>
                <a:cs typeface="Times New Roman" panose="02020603050405020304" pitchFamily="18" charset="0"/>
              </a:rPr>
              <a:t>We would encourage a piece of fruit/vegetable/yoghurt/cheese/sandwich  with water/ milk for break- 15 mins</a:t>
            </a:r>
          </a:p>
          <a:p>
            <a:pPr>
              <a:lnSpc>
                <a:spcPct val="80000"/>
              </a:lnSpc>
              <a:spcBef>
                <a:spcPct val="20000"/>
              </a:spcBef>
              <a:buSzPct val="70000"/>
              <a:buFontTx/>
              <a:buChar char="•"/>
            </a:pPr>
            <a:r>
              <a:rPr lang="en-GB" altLang="en-US" sz="2000" dirty="0">
                <a:latin typeface="Times New Roman" panose="02020603050405020304" pitchFamily="18" charset="0"/>
                <a:cs typeface="Times New Roman" panose="02020603050405020304" pitchFamily="18" charset="0"/>
              </a:rPr>
              <a:t>Water bottle for throughout the day (reusable bottles please)</a:t>
            </a:r>
          </a:p>
          <a:p>
            <a:pPr>
              <a:lnSpc>
                <a:spcPct val="80000"/>
              </a:lnSpc>
              <a:spcBef>
                <a:spcPct val="20000"/>
              </a:spcBef>
              <a:buSzPct val="70000"/>
              <a:buFontTx/>
              <a:buChar char="•"/>
            </a:pPr>
            <a:r>
              <a:rPr lang="en-GB" altLang="en-US" sz="2000" dirty="0">
                <a:latin typeface="Times New Roman" panose="02020603050405020304" pitchFamily="18" charset="0"/>
                <a:cs typeface="Times New Roman" panose="02020603050405020304" pitchFamily="18" charset="0"/>
              </a:rPr>
              <a:t>Try to extend the healthy eating into lunches</a:t>
            </a:r>
          </a:p>
        </p:txBody>
      </p:sp>
    </p:spTree>
    <p:extLst>
      <p:ext uri="{BB962C8B-B14F-4D97-AF65-F5344CB8AC3E}">
        <p14:creationId xmlns:p14="http://schemas.microsoft.com/office/powerpoint/2010/main" val="2940301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733481" y="-26188"/>
            <a:ext cx="9877481" cy="6982940"/>
          </a:xfrm>
          <a:prstGeom prst="rect">
            <a:avLst/>
          </a:prstGeom>
        </p:spPr>
      </p:pic>
      <p:sp>
        <p:nvSpPr>
          <p:cNvPr id="5" name="Rectangle 4"/>
          <p:cNvSpPr/>
          <p:nvPr/>
        </p:nvSpPr>
        <p:spPr>
          <a:xfrm>
            <a:off x="2050470" y="1821634"/>
            <a:ext cx="7093528" cy="646331"/>
          </a:xfrm>
          <a:prstGeom prst="rect">
            <a:avLst/>
          </a:prstGeom>
        </p:spPr>
        <p:txBody>
          <a:bodyPr wrap="square">
            <a:spAutoFit/>
          </a:bodyPr>
          <a:lstStyle/>
          <a:p>
            <a:pPr>
              <a:spcBef>
                <a:spcPct val="20000"/>
              </a:spcBef>
              <a:buClr>
                <a:schemeClr val="hlink"/>
              </a:buClr>
              <a:buSzPct val="70000"/>
              <a:defRPr/>
            </a:pPr>
            <a:r>
              <a:rPr lang="en-US" sz="3600" b="1" dirty="0">
                <a:latin typeface="Times New Roman" panose="02020603050405020304" pitchFamily="18" charset="0"/>
                <a:cs typeface="Times New Roman" panose="02020603050405020304" pitchFamily="18" charset="0"/>
              </a:rPr>
              <a:t>House Keeping</a:t>
            </a:r>
            <a:endParaRPr lang="en-GB" sz="3600" dirty="0">
              <a:latin typeface="Times New Roman" panose="02020603050405020304" pitchFamily="18" charset="0"/>
              <a:cs typeface="Times New Roman" panose="02020603050405020304" pitchFamily="18" charset="0"/>
            </a:endParaRPr>
          </a:p>
        </p:txBody>
      </p:sp>
      <p:sp>
        <p:nvSpPr>
          <p:cNvPr id="6" name="Rectangle 5"/>
          <p:cNvSpPr/>
          <p:nvPr/>
        </p:nvSpPr>
        <p:spPr>
          <a:xfrm>
            <a:off x="-588529" y="2467965"/>
            <a:ext cx="9587575" cy="3299365"/>
          </a:xfrm>
          <a:prstGeom prst="rect">
            <a:avLst/>
          </a:prstGeom>
        </p:spPr>
        <p:txBody>
          <a:bodyPr wrap="square">
            <a:spAutoFit/>
          </a:bodyPr>
          <a:lstStyle/>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Contact details – please ensure these are kept up to date. Inform office of any changes</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Absences – should be explained by a note to the teacher or a phone call</a:t>
            </a:r>
          </a:p>
          <a:p>
            <a:pPr>
              <a:lnSpc>
                <a:spcPct val="80000"/>
              </a:lnSpc>
              <a:buSzPct val="70000"/>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If you have to take children out of school early, you must sign child out at office and they will be sent for</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Car Park Safety</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Drop off time is 8.45am, there is no supervision until this time.  Children arriving after 9.00am will be marked late and should be brought to the office.</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No return to classroom after being dismissed</a:t>
            </a:r>
          </a:p>
        </p:txBody>
      </p:sp>
    </p:spTree>
    <p:extLst>
      <p:ext uri="{BB962C8B-B14F-4D97-AF65-F5344CB8AC3E}">
        <p14:creationId xmlns:p14="http://schemas.microsoft.com/office/powerpoint/2010/main" val="3556286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733481" y="-124940"/>
            <a:ext cx="9877481" cy="6982940"/>
          </a:xfrm>
          <a:prstGeom prst="rect">
            <a:avLst/>
          </a:prstGeom>
        </p:spPr>
      </p:pic>
      <p:sp>
        <p:nvSpPr>
          <p:cNvPr id="6" name="Rectangle 5"/>
          <p:cNvSpPr/>
          <p:nvPr/>
        </p:nvSpPr>
        <p:spPr>
          <a:xfrm>
            <a:off x="-487250" y="2635026"/>
            <a:ext cx="4994299" cy="2973122"/>
          </a:xfrm>
          <a:prstGeom prst="rect">
            <a:avLst/>
          </a:prstGeom>
        </p:spPr>
        <p:txBody>
          <a:bodyPr wrap="square">
            <a:spAutoFit/>
          </a:bodyPr>
          <a:lstStyle/>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Dinners –School Money</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Uniforms – Full school uniform everyday, including BLACK shoes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No Jewellery except watch and stud earrings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Label all items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US" dirty="0">
                <a:solidFill>
                  <a:srgbClr val="000000"/>
                </a:solidFill>
                <a:latin typeface="Trajan Pro"/>
                <a:cs typeface="Arial"/>
              </a:rPr>
              <a:t>Mobile phones – </a:t>
            </a:r>
            <a:r>
              <a:rPr lang="en-GB" dirty="0">
                <a:solidFill>
                  <a:srgbClr val="000000"/>
                </a:solidFill>
                <a:latin typeface="Trajan Pro"/>
                <a:cs typeface="Arial"/>
              </a:rPr>
              <a:t>Google form permission </a:t>
            </a:r>
            <a:endParaRPr lang="en-GB" dirty="0">
              <a:latin typeface="Trajan Pro"/>
            </a:endParaRPr>
          </a:p>
          <a:p>
            <a:pPr marL="285750" indent="-285750">
              <a:lnSpc>
                <a:spcPct val="80000"/>
              </a:lnSpc>
              <a:buClr>
                <a:srgbClr val="E4005C"/>
              </a:buClr>
              <a:buSzPct val="70000"/>
              <a:buFont typeface="Arial" panose="020B0604020202020204" pitchFamily="34" charset="0"/>
              <a:buChar char="•"/>
              <a:defRPr/>
            </a:pPr>
            <a:endParaRPr lang="en-GB" b="1" dirty="0">
              <a:solidFill>
                <a:srgbClr val="000000"/>
              </a:solidFill>
              <a:cs typeface="Arial"/>
            </a:endParaRPr>
          </a:p>
        </p:txBody>
      </p:sp>
      <p:sp>
        <p:nvSpPr>
          <p:cNvPr id="9" name="Rectangle 8"/>
          <p:cNvSpPr/>
          <p:nvPr/>
        </p:nvSpPr>
        <p:spPr>
          <a:xfrm>
            <a:off x="3976254" y="2539232"/>
            <a:ext cx="4896506" cy="3200235"/>
          </a:xfrm>
          <a:prstGeom prst="rect">
            <a:avLst/>
          </a:prstGeom>
        </p:spPr>
        <p:txBody>
          <a:bodyPr wrap="square">
            <a:spAutoFit/>
          </a:bodyPr>
          <a:lstStyle/>
          <a:p>
            <a:pPr marL="742950" lvl="1" indent="-285750">
              <a:lnSpc>
                <a:spcPct val="80000"/>
              </a:lnSpc>
              <a:buSzPct val="70000"/>
              <a:buFont typeface="Arial" panose="020B0604020202020204" pitchFamily="34" charset="0"/>
              <a:buChar char="•"/>
              <a:defRPr/>
            </a:pPr>
            <a:r>
              <a:rPr lang="en-GB" dirty="0">
                <a:latin typeface="Trajan Pro"/>
              </a:rPr>
              <a:t>Prompt return of permission slips/reply slips on School Money</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Keep teachers informed of any medical needs</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Only essential medicine to be brought to the office before 9am and a permission slip to be completed</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Parent/Teacher interviews will take place week beginning Monday 24</a:t>
            </a:r>
            <a:r>
              <a:rPr lang="en-GB" baseline="30000" dirty="0">
                <a:latin typeface="Trajan Pro"/>
              </a:rPr>
              <a:t>th</a:t>
            </a:r>
            <a:r>
              <a:rPr lang="en-GB" dirty="0">
                <a:latin typeface="Trajan Pro"/>
              </a:rPr>
              <a:t> November to Friday 28</a:t>
            </a:r>
            <a:r>
              <a:rPr lang="en-GB" baseline="30000" dirty="0">
                <a:latin typeface="Trajan Pro"/>
              </a:rPr>
              <a:t>th</a:t>
            </a:r>
            <a:r>
              <a:rPr lang="en-GB" dirty="0">
                <a:latin typeface="Trajan Pro"/>
              </a:rPr>
              <a:t> November – School Closed to pupils on Friday.</a:t>
            </a:r>
          </a:p>
        </p:txBody>
      </p:sp>
    </p:spTree>
    <p:extLst>
      <p:ext uri="{BB962C8B-B14F-4D97-AF65-F5344CB8AC3E}">
        <p14:creationId xmlns:p14="http://schemas.microsoft.com/office/powerpoint/2010/main" val="622211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2489332-CDE2-F484-4CCB-7313F1CDA9C8}"/>
              </a:ext>
            </a:extLst>
          </p:cNvPr>
          <p:cNvPicPr>
            <a:picLocks noChangeAspect="1"/>
          </p:cNvPicPr>
          <p:nvPr/>
        </p:nvPicPr>
        <p:blipFill>
          <a:blip r:embed="rId3"/>
          <a:stretch>
            <a:fillRect/>
          </a:stretch>
        </p:blipFill>
        <p:spPr>
          <a:xfrm>
            <a:off x="1404937" y="333375"/>
            <a:ext cx="6334125" cy="6191250"/>
          </a:xfrm>
          <a:prstGeom prst="rect">
            <a:avLst/>
          </a:prstGeom>
        </p:spPr>
      </p:pic>
    </p:spTree>
    <p:extLst>
      <p:ext uri="{BB962C8B-B14F-4D97-AF65-F5344CB8AC3E}">
        <p14:creationId xmlns:p14="http://schemas.microsoft.com/office/powerpoint/2010/main" val="12813298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15420</TotalTime>
  <Words>1768</Words>
  <Application>Microsoft Office PowerPoint</Application>
  <PresentationFormat>On-screen Show (4:3)</PresentationFormat>
  <Paragraphs>255</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Comic Sans MS</vt:lpstr>
      <vt:lpstr>Times New Roman</vt:lpstr>
      <vt:lpstr>Trajan Pro</vt:lpstr>
      <vt:lpstr>Wingdings</vt:lpstr>
      <vt:lpstr>Office Theme</vt:lpstr>
      <vt:lpstr>P6 Curriculum Meeting</vt:lpstr>
      <vt:lpstr>PowerPoint Presentation</vt:lpstr>
      <vt:lpstr>Curricular Areas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David Douglas Photography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dc:title>
  <dc:creator>Cool for School</dc:creator>
  <cp:lastModifiedBy>Matthew O'Brien</cp:lastModifiedBy>
  <cp:revision>72</cp:revision>
  <cp:lastPrinted>2025-09-25T15:00:02Z</cp:lastPrinted>
  <dcterms:created xsi:type="dcterms:W3CDTF">2016-11-22T12:01:48Z</dcterms:created>
  <dcterms:modified xsi:type="dcterms:W3CDTF">2025-10-20T19:27:27Z</dcterms:modified>
</cp:coreProperties>
</file>