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60" r:id="rId3"/>
    <p:sldId id="265" r:id="rId4"/>
    <p:sldId id="322" r:id="rId5"/>
    <p:sldId id="325" r:id="rId6"/>
    <p:sldId id="261" r:id="rId7"/>
    <p:sldId id="264" r:id="rId8"/>
    <p:sldId id="303" r:id="rId9"/>
    <p:sldId id="304" r:id="rId10"/>
    <p:sldId id="320" r:id="rId11"/>
    <p:sldId id="306" r:id="rId12"/>
    <p:sldId id="277" r:id="rId13"/>
    <p:sldId id="310" r:id="rId14"/>
    <p:sldId id="311" r:id="rId15"/>
    <p:sldId id="312" r:id="rId16"/>
    <p:sldId id="313" r:id="rId17"/>
    <p:sldId id="314" r:id="rId18"/>
    <p:sldId id="315" r:id="rId19"/>
    <p:sldId id="316" r:id="rId20"/>
    <p:sldId id="285" r:id="rId21"/>
    <p:sldId id="317" r:id="rId22"/>
    <p:sldId id="296" r:id="rId23"/>
    <p:sldId id="298" r:id="rId24"/>
    <p:sldId id="301" r:id="rId25"/>
    <p:sldId id="289" r:id="rId26"/>
    <p:sldId id="319" r:id="rId27"/>
    <p:sldId id="302" r:id="rId28"/>
    <p:sldId id="324" r:id="rId29"/>
    <p:sldId id="326" r:id="rId30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21"/>
  </p:normalViewPr>
  <p:slideViewPr>
    <p:cSldViewPr snapToGrid="0" snapToObjects="1">
      <p:cViewPr varScale="1">
        <p:scale>
          <a:sx n="91" d="100"/>
          <a:sy n="91" d="100"/>
        </p:scale>
        <p:origin x="795" y="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5561" tIns="47781" rIns="95561" bIns="47781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5561" tIns="47781" rIns="95561" bIns="47781" rtlCol="0"/>
          <a:lstStyle>
            <a:lvl1pPr algn="r">
              <a:defRPr sz="1300"/>
            </a:lvl1pPr>
          </a:lstStyle>
          <a:p>
            <a:fld id="{ADF4C7AF-4373-4B27-8DB3-2264E2F47564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5561" tIns="47781" rIns="95561" bIns="47781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5561" tIns="47781" rIns="95561" bIns="47781" rtlCol="0" anchor="b"/>
          <a:lstStyle>
            <a:lvl1pPr algn="r">
              <a:defRPr sz="1300"/>
            </a:lvl1pPr>
          </a:lstStyle>
          <a:p>
            <a:fld id="{483A40D0-9446-4247-BF31-65A55D1968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427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5561" tIns="47781" rIns="95561" bIns="47781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5561" tIns="47781" rIns="95561" bIns="47781" rtlCol="0"/>
          <a:lstStyle>
            <a:lvl1pPr algn="r">
              <a:defRPr sz="1300"/>
            </a:lvl1pPr>
          </a:lstStyle>
          <a:p>
            <a:fld id="{A3CA4654-60FC-4FA3-948C-DBD24C15BAB3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1" tIns="47781" rIns="95561" bIns="4778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5561" tIns="47781" rIns="95561" bIns="47781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5561" tIns="47781" rIns="95561" bIns="47781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5561" tIns="47781" rIns="95561" bIns="47781" rtlCol="0" anchor="b"/>
          <a:lstStyle>
            <a:lvl1pPr algn="r">
              <a:defRPr sz="1300"/>
            </a:lvl1pPr>
          </a:lstStyle>
          <a:p>
            <a:fld id="{10A90B3F-B261-4B4A-9A7C-C6709EE20D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978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9935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036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Include PTE PTM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6915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Espace réservé des commentaires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fr-CA" altLang="en-US"/>
          </a:p>
        </p:txBody>
      </p:sp>
      <p:sp>
        <p:nvSpPr>
          <p:cNvPr id="7172" name="Espace réservé du numéro de diapositive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E93A862-CF36-476D-A684-864DB0B52F02}" type="slidenum">
              <a:rPr lang="fr-CA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fr-CA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3266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2099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46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8611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5194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21987-2784-4BF6-A425-A8335E7C943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8674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383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6615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6327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3569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33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8172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7125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1B894E-6CF4-4E9D-B576-F3BEF908CB5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9365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1B894E-6CF4-4E9D-B576-F3BEF908CB5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9365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952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078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9704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9394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0378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8614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21987-2784-4BF6-A425-A8335E7C943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2217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PE uniform on day of PE</a:t>
            </a:r>
          </a:p>
          <a:p>
            <a:r>
              <a:rPr lang="en-US" dirty="0"/>
              <a:t>No </a:t>
            </a:r>
            <a:r>
              <a:rPr lang="en-US" dirty="0" err="1"/>
              <a:t>jewellery</a:t>
            </a:r>
            <a:r>
              <a:rPr lang="en-US" dirty="0"/>
              <a:t> – exception</a:t>
            </a:r>
            <a:r>
              <a:rPr lang="en-US" baseline="0" dirty="0"/>
              <a:t> of stud earrings</a:t>
            </a:r>
          </a:p>
          <a:p>
            <a:r>
              <a:rPr lang="en-US" baseline="0" dirty="0"/>
              <a:t>Mobile phones – agreement form must be signed </a:t>
            </a:r>
            <a:r>
              <a:rPr lang="en-US" baseline="0"/>
              <a:t>in office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90B3F-B261-4B4A-9A7C-C6709EE20D8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069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DDFE2-FF44-9345-94C6-635FD9B5A288}" type="datetimeFigureOut">
              <a:rPr lang="en-US" smtClean="0"/>
              <a:t>10/20/2025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D5B9B-E046-894A-BC12-52AE7E9954E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rct=j&amp;q=&amp;esrc=s&amp;source=images&amp;cd=&amp;cad=rja&amp;uact=8&amp;ved=0CAcQjRxqFQoTCN6Fqsjtj8gCFYg-2wod2DcHow&amp;url=https://www.pinterest.com/dlwintle/walt/&amp;psig=AFQjCNH9gv9RPo2IrDEpl6A1zktPThX9tg&amp;ust=1443190457280100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7.png"/><Relationship Id="rId4" Type="http://schemas.openxmlformats.org/officeDocument/2006/relationships/hyperlink" Target="http://images.whereilive.com.au/images/uploads/2009/05/20/fc8fcac1232421d0cd267875a8c37067_resized.jpg" TargetMode="Externa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opmarks.co.uk/" TargetMode="External"/><Relationship Id="rId3" Type="http://schemas.openxmlformats.org/officeDocument/2006/relationships/image" Target="../media/image11.jpeg"/><Relationship Id="rId7" Type="http://schemas.openxmlformats.org/officeDocument/2006/relationships/hyperlink" Target="http://www.starfall.com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hyperlink" Target="http://www.roythezebra.com/" TargetMode="External"/><Relationship Id="rId5" Type="http://schemas.openxmlformats.org/officeDocument/2006/relationships/hyperlink" Target="http://www.google.co.uk/url?sa=i&amp;rct=j&amp;q=&amp;esrc=s&amp;frm=1&amp;source=images&amp;cd=&amp;cad=rja&amp;docid=ZwzuV2x8DqjqjM&amp;tbnid=fuILZOgi0rVOEM:&amp;ved=0CAUQjRw&amp;url=http://www.clker.com/clipart-catching-the-reading-bug.html&amp;ei=cD0_UvWOOOKM0AW56YCYBg&amp;bvm=bv.52434380,d.d2k&amp;psig=AFQjCNGq1MDS-k3dpANgaWn8f99BzQO7UQ&amp;ust=1379962565975392" TargetMode="External"/><Relationship Id="rId10" Type="http://schemas.openxmlformats.org/officeDocument/2006/relationships/hyperlink" Target="http://www.myonlinereading.com/" TargetMode="External"/><Relationship Id="rId4" Type="http://schemas.openxmlformats.org/officeDocument/2006/relationships/image" Target="../media/image12.png"/><Relationship Id="rId9" Type="http://schemas.openxmlformats.org/officeDocument/2006/relationships/hyperlink" Target="http://www.bbc.co.uk/schools/magickey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ctgames.com/" TargetMode="External"/><Relationship Id="rId5" Type="http://schemas.openxmlformats.org/officeDocument/2006/relationships/hyperlink" Target="http://www.topmarks.co.uk" TargetMode="External"/><Relationship Id="rId4" Type="http://schemas.openxmlformats.org/officeDocument/2006/relationships/hyperlink" Target="http://www.primarygames.co.uk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0.emf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17128" y="-13094"/>
            <a:ext cx="9766349" cy="6904375"/>
          </a:xfrm>
        </p:spPr>
      </p:pic>
      <p:sp>
        <p:nvSpPr>
          <p:cNvPr id="5" name="TextBox 4"/>
          <p:cNvSpPr txBox="1"/>
          <p:nvPr/>
        </p:nvSpPr>
        <p:spPr>
          <a:xfrm>
            <a:off x="1519386" y="2654263"/>
            <a:ext cx="6093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rgbClr val="0000FF"/>
                </a:solidFill>
              </a:rPr>
              <a:t>Primary Three Curriculum Meeting</a:t>
            </a:r>
          </a:p>
          <a:p>
            <a:pPr algn="ctr"/>
            <a:r>
              <a:rPr lang="en-US" sz="4800" dirty="0">
                <a:solidFill>
                  <a:srgbClr val="0000FF"/>
                </a:solidFill>
              </a:rPr>
              <a:t>2025-26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17128" y="-13094"/>
            <a:ext cx="9766349" cy="6904375"/>
          </a:xfrm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1246" y="1867911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altLang="en-US" sz="3200" b="1" dirty="0">
                <a:latin typeface="SassoonCRInfant" pitchFamily="2" charset="0"/>
              </a:rPr>
              <a:t>Thinking Skills and Personal Capabilities</a:t>
            </a:r>
            <a:endParaRPr lang="en-GB" altLang="en-US" sz="3200" b="1" dirty="0">
              <a:latin typeface="SassoonCRInfant" pitchFamily="2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63154" y="2744155"/>
            <a:ext cx="8229600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800" dirty="0">
                <a:latin typeface="SassoonCRInfant" pitchFamily="2" charset="0"/>
              </a:rPr>
              <a:t>Managing Information</a:t>
            </a:r>
          </a:p>
          <a:p>
            <a:r>
              <a:rPr lang="en-GB" altLang="en-US" sz="2800" dirty="0">
                <a:latin typeface="SassoonCRInfant" pitchFamily="2" charset="0"/>
              </a:rPr>
              <a:t>Being Creative</a:t>
            </a:r>
          </a:p>
          <a:p>
            <a:r>
              <a:rPr lang="en-GB" altLang="en-US" sz="2800" dirty="0">
                <a:latin typeface="SassoonCRInfant" pitchFamily="2" charset="0"/>
              </a:rPr>
              <a:t>Thinking Problem Solving and Decision Making</a:t>
            </a:r>
          </a:p>
          <a:p>
            <a:r>
              <a:rPr lang="en-GB" altLang="en-US" sz="2800" dirty="0">
                <a:latin typeface="SassoonCRInfant" pitchFamily="2" charset="0"/>
              </a:rPr>
              <a:t>Working with Others</a:t>
            </a:r>
          </a:p>
          <a:p>
            <a:r>
              <a:rPr lang="en-GB" altLang="en-US" sz="2800" dirty="0">
                <a:latin typeface="SassoonCRInfant" pitchFamily="2" charset="0"/>
              </a:rPr>
              <a:t>Self Management</a:t>
            </a:r>
            <a:endParaRPr lang="en-US" altLang="en-US" sz="2800" dirty="0">
              <a:latin typeface="SassoonCRInfant" pitchFamily="2" charset="0"/>
            </a:endParaRPr>
          </a:p>
          <a:p>
            <a:endParaRPr lang="en-GB" altLang="en-US" dirty="0">
              <a:latin typeface="SassoonCR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453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296097" y="0"/>
            <a:ext cx="9877481" cy="6982940"/>
          </a:xfrm>
        </p:spPr>
      </p:pic>
      <p:pic>
        <p:nvPicPr>
          <p:cNvPr id="10" name="Picture 5" descr="See full size imag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684" y="4800928"/>
            <a:ext cx="2000250" cy="150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75" t="19749" r="41501" b="5890"/>
          <a:stretch>
            <a:fillRect/>
          </a:stretch>
        </p:blipFill>
        <p:spPr bwMode="auto">
          <a:xfrm>
            <a:off x="4741041" y="2629955"/>
            <a:ext cx="1150938" cy="3599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0" descr="$(KGrHqFHJCsE9!Z5RTz-BPUOu7syN!~~60_35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38" b="20953"/>
          <a:stretch/>
        </p:blipFill>
        <p:spPr bwMode="auto">
          <a:xfrm>
            <a:off x="6311329" y="1816228"/>
            <a:ext cx="3109762" cy="2822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 descr="https://s-media-cache-ak0.pinimg.com/736x/f5/a3/7f/f5a37fe1b194b0dad4e287982c5f087e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0" y="2393278"/>
            <a:ext cx="2097087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088" y="3980984"/>
            <a:ext cx="2030412" cy="157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9171" y="1983624"/>
            <a:ext cx="52165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CRInfant"/>
              </a:rPr>
              <a:t>Assessment for Learning </a:t>
            </a:r>
          </a:p>
        </p:txBody>
      </p:sp>
    </p:spTree>
    <p:extLst>
      <p:ext uri="{BB962C8B-B14F-4D97-AF65-F5344CB8AC3E}">
        <p14:creationId xmlns:p14="http://schemas.microsoft.com/office/powerpoint/2010/main" val="4293794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Content Placeholder 5" descr="powerpoin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3425" y="-141288"/>
            <a:ext cx="9877425" cy="698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itre 1"/>
          <p:cNvSpPr>
            <a:spLocks noGrp="1" noChangeArrowheads="1"/>
          </p:cNvSpPr>
          <p:nvPr>
            <p:ph type="title"/>
          </p:nvPr>
        </p:nvSpPr>
        <p:spPr>
          <a:xfrm>
            <a:off x="730250" y="1806575"/>
            <a:ext cx="7345363" cy="796925"/>
          </a:xfrm>
        </p:spPr>
        <p:txBody>
          <a:bodyPr/>
          <a:lstStyle/>
          <a:p>
            <a:pPr eaLnBrk="1" hangingPunct="1"/>
            <a:r>
              <a:rPr lang="fr-CA" altLang="en-US" sz="3600">
                <a:latin typeface="SassoonPrimaryInfant" pitchFamily="2" charset="0"/>
              </a:rPr>
              <a:t>Pastoral Care and General Information</a:t>
            </a:r>
            <a:endParaRPr lang="fr-FR" altLang="en-US" sz="3600">
              <a:latin typeface="SassoonPrimaryInfant" pitchFamily="2" charset="0"/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-1" y="2449513"/>
            <a:ext cx="9003323" cy="3743325"/>
          </a:xfrm>
          <a:solidFill>
            <a:schemeClr val="accent3">
              <a:lumMod val="60000"/>
              <a:lumOff val="40000"/>
            </a:schemeClr>
          </a:solidFill>
          <a:ln>
            <a:miter/>
          </a:ln>
        </p:spPr>
        <p:txBody>
          <a:bodyPr/>
          <a:lstStyle/>
          <a:p>
            <a:pPr eaLnBrk="1" hangingPunct="1">
              <a:defRPr/>
            </a:pPr>
            <a:r>
              <a:rPr lang="en-GB" altLang="en-US" sz="2200" dirty="0">
                <a:latin typeface="SassoonPrimaryInfant" pitchFamily="2" charset="0"/>
              </a:rPr>
              <a:t>School Ethos </a:t>
            </a:r>
          </a:p>
          <a:p>
            <a:pPr eaLnBrk="1" hangingPunct="1">
              <a:defRPr/>
            </a:pPr>
            <a:r>
              <a:rPr lang="en-GB" altLang="en-US" sz="2200" dirty="0">
                <a:latin typeface="SassoonPrimaryInfant" pitchFamily="2" charset="0"/>
              </a:rPr>
              <a:t>Grow in Love</a:t>
            </a:r>
          </a:p>
          <a:p>
            <a:pPr eaLnBrk="1" hangingPunct="1">
              <a:defRPr/>
            </a:pPr>
            <a:r>
              <a:rPr lang="en-GB" altLang="en-US" sz="2200" dirty="0">
                <a:latin typeface="SassoonPrimaryInfant" pitchFamily="2" charset="0"/>
              </a:rPr>
              <a:t>School / class rules</a:t>
            </a:r>
          </a:p>
          <a:p>
            <a:pPr eaLnBrk="1" hangingPunct="1">
              <a:defRPr/>
            </a:pPr>
            <a:r>
              <a:rPr lang="en-GB" altLang="en-US" sz="2200" dirty="0">
                <a:latin typeface="SassoonPrimaryInfant" pitchFamily="2" charset="0"/>
              </a:rPr>
              <a:t>Positive Behaviour Policy</a:t>
            </a:r>
          </a:p>
          <a:p>
            <a:pPr eaLnBrk="1" hangingPunct="1">
              <a:defRPr/>
            </a:pPr>
            <a:r>
              <a:rPr lang="en-GB" altLang="en-US" sz="2200" dirty="0">
                <a:latin typeface="SassoonPrimaryInfant" pitchFamily="2" charset="0"/>
              </a:rPr>
              <a:t>Rewards; Whole-School House System, Star of the Week, Pupil of the Month, Home/ School Communication</a:t>
            </a:r>
          </a:p>
          <a:p>
            <a:pPr eaLnBrk="1" hangingPunct="1">
              <a:defRPr/>
            </a:pPr>
            <a:r>
              <a:rPr lang="en-GB" altLang="en-US" sz="2200" dirty="0">
                <a:latin typeface="SassoonPrimaryInfant" pitchFamily="2" charset="0"/>
              </a:rPr>
              <a:t>We promote self-regulation and awareness of the emotions of ourselves and others</a:t>
            </a:r>
          </a:p>
          <a:p>
            <a:pPr marL="0" indent="0" eaLnBrk="1" hangingPunct="1">
              <a:buNone/>
              <a:defRPr/>
            </a:pPr>
            <a:endParaRPr lang="fr-FR" sz="22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176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A807D-3BF7-DCE8-871D-71B620704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Image preview">
            <a:extLst>
              <a:ext uri="{FF2B5EF4-FFF2-40B4-BE49-F238E27FC236}">
                <a16:creationId xmlns:a16="http://schemas.microsoft.com/office/drawing/2014/main" id="{12538857-F4A5-035B-3D3E-B0DED377E39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6986937-EA34-E3B4-EBC8-21C11DF4BD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46491" y="0"/>
            <a:ext cx="8651018" cy="648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296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17128" y="0"/>
            <a:ext cx="9766349" cy="6904375"/>
          </a:xfrm>
        </p:spPr>
      </p:pic>
      <p:sp>
        <p:nvSpPr>
          <p:cNvPr id="3" name="Rectangle 2"/>
          <p:cNvSpPr/>
          <p:nvPr/>
        </p:nvSpPr>
        <p:spPr>
          <a:xfrm>
            <a:off x="484910" y="2036583"/>
            <a:ext cx="73244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000090"/>
                </a:solidFill>
                <a:latin typeface="SassoonCRInfant"/>
                <a:ea typeface="+mj-ea"/>
              </a:rPr>
              <a:t>Numeracy and Using Mathematics </a:t>
            </a:r>
            <a:endParaRPr lang="en-GB" dirty="0">
              <a:latin typeface="SassoonCRInfan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4910" y="2746898"/>
            <a:ext cx="4572000" cy="259147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8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Number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8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Shape and space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8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Data Handling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8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Measures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8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Skills – Problem solving</a:t>
            </a:r>
          </a:p>
        </p:txBody>
      </p:sp>
    </p:spTree>
    <p:extLst>
      <p:ext uri="{BB962C8B-B14F-4D97-AF65-F5344CB8AC3E}">
        <p14:creationId xmlns:p14="http://schemas.microsoft.com/office/powerpoint/2010/main" val="1552078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17128" y="0"/>
            <a:ext cx="9766349" cy="6904375"/>
          </a:xfrm>
        </p:spPr>
      </p:pic>
      <p:sp>
        <p:nvSpPr>
          <p:cNvPr id="5" name="Rectangle 4"/>
          <p:cNvSpPr/>
          <p:nvPr/>
        </p:nvSpPr>
        <p:spPr>
          <a:xfrm>
            <a:off x="484910" y="2036583"/>
            <a:ext cx="30332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000090"/>
                </a:solidFill>
                <a:latin typeface="SassoonCRInfant"/>
                <a:ea typeface="+mj-ea"/>
              </a:rPr>
              <a:t>Mental </a:t>
            </a:r>
            <a:r>
              <a:rPr lang="en-US" sz="3600" b="1" dirty="0" err="1">
                <a:solidFill>
                  <a:srgbClr val="000090"/>
                </a:solidFill>
                <a:latin typeface="SassoonCRInfant"/>
                <a:ea typeface="+mj-ea"/>
              </a:rPr>
              <a:t>Maths</a:t>
            </a:r>
            <a:r>
              <a:rPr lang="en-US" sz="3600" b="1" dirty="0">
                <a:solidFill>
                  <a:srgbClr val="000090"/>
                </a:solidFill>
                <a:latin typeface="SassoonCRInfant"/>
                <a:ea typeface="+mj-ea"/>
              </a:rPr>
              <a:t> </a:t>
            </a:r>
            <a:endParaRPr lang="en-GB" sz="3600" dirty="0">
              <a:latin typeface="SassoonCRInfan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4073" y="2682914"/>
            <a:ext cx="575140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4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New focus every Monday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4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Daily short sessions of ten minutes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4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Variety of fun activities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4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Singing songs and rhymes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4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Number fans, finger flash 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4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Class quiz on Friday</a:t>
            </a:r>
          </a:p>
        </p:txBody>
      </p:sp>
    </p:spTree>
    <p:extLst>
      <p:ext uri="{BB962C8B-B14F-4D97-AF65-F5344CB8AC3E}">
        <p14:creationId xmlns:p14="http://schemas.microsoft.com/office/powerpoint/2010/main" val="1559055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733481" y="0"/>
            <a:ext cx="9877481" cy="6982940"/>
          </a:xfrm>
        </p:spPr>
      </p:pic>
      <p:sp>
        <p:nvSpPr>
          <p:cNvPr id="4" name="Rectangle 3"/>
          <p:cNvSpPr/>
          <p:nvPr/>
        </p:nvSpPr>
        <p:spPr>
          <a:xfrm>
            <a:off x="231073" y="2101334"/>
            <a:ext cx="24160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0090"/>
                </a:solidFill>
                <a:latin typeface="Trajan Pro"/>
                <a:cs typeface="Trajan Pro"/>
              </a:rPr>
              <a:t>Numeracy</a:t>
            </a:r>
            <a:endParaRPr lang="en-GB" sz="3600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-400050" y="2101334"/>
            <a:ext cx="9144000" cy="4437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1400" b="1" dirty="0">
              <a:solidFill>
                <a:schemeClr val="tx2"/>
              </a:solidFill>
              <a:latin typeface="SassoonPrimaryInfant" pitchFamily="2" charset="0"/>
            </a:endParaRPr>
          </a:p>
          <a:p>
            <a:pPr lvl="1">
              <a:lnSpc>
                <a:spcPct val="80000"/>
              </a:lnSpc>
              <a:buFontTx/>
              <a:buNone/>
            </a:pPr>
            <a:r>
              <a:rPr lang="en-GB" altLang="en-US" sz="1400" b="1" dirty="0">
                <a:latin typeface="SassoonPrimaryInfant" pitchFamily="2" charset="0"/>
              </a:rPr>
              <a:t>Number</a:t>
            </a:r>
            <a:r>
              <a:rPr lang="en-GB" altLang="en-US" sz="1400" dirty="0">
                <a:latin typeface="SassoonPrimaryInfant" pitchFamily="2" charset="0"/>
              </a:rPr>
              <a:t>:</a:t>
            </a:r>
          </a:p>
          <a:p>
            <a:pPr lv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PrimaryInfant" pitchFamily="2" charset="0"/>
              </a:rPr>
              <a:t>100 square, number patterns and sequences</a:t>
            </a:r>
          </a:p>
          <a:p>
            <a:pPr lv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PrimaryInfant" pitchFamily="2" charset="0"/>
              </a:rPr>
              <a:t>Rounding to the nearest 10</a:t>
            </a:r>
          </a:p>
          <a:p>
            <a:pPr lv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PrimaryInfant" pitchFamily="2" charset="0"/>
              </a:rPr>
              <a:t>Place value to 20, 50, 100</a:t>
            </a:r>
          </a:p>
          <a:p>
            <a:pPr lv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PrimaryInfant" pitchFamily="2" charset="0"/>
              </a:rPr>
              <a:t>Addition, subtraction, introduction to multiplication and division</a:t>
            </a:r>
          </a:p>
          <a:p>
            <a:pPr lv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PrimaryInfant" pitchFamily="2" charset="0"/>
              </a:rPr>
              <a:t>Money- addition and subtraction within 50p / £1</a:t>
            </a:r>
          </a:p>
          <a:p>
            <a:pPr marL="457200" lvl="1" indent="0">
              <a:lnSpc>
                <a:spcPct val="80000"/>
              </a:lnSpc>
              <a:buNone/>
            </a:pPr>
            <a:endParaRPr lang="en-GB" altLang="en-US" sz="1400" b="1" dirty="0">
              <a:latin typeface="SassoonPrimaryInfant" pitchFamily="2" charset="0"/>
            </a:endParaRPr>
          </a:p>
          <a:p>
            <a:pPr lvl="1">
              <a:lnSpc>
                <a:spcPct val="80000"/>
              </a:lnSpc>
              <a:buFontTx/>
              <a:buNone/>
            </a:pPr>
            <a:r>
              <a:rPr lang="en-GB" altLang="en-US" sz="1400" b="1" dirty="0">
                <a:latin typeface="SassoonPrimaryInfant" pitchFamily="2" charset="0"/>
              </a:rPr>
              <a:t>Measures, Shape and Space</a:t>
            </a:r>
            <a:endParaRPr lang="en-GB" altLang="en-US" sz="1400" dirty="0">
              <a:latin typeface="SassoonPrimaryInfant" pitchFamily="2" charset="0"/>
            </a:endParaRPr>
          </a:p>
          <a:p>
            <a:pPr lv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PrimaryInfant" pitchFamily="2" charset="0"/>
              </a:rPr>
              <a:t>Time: hour, half hour, quarter to, quarter past and minutes on analogue and digital clocks</a:t>
            </a:r>
          </a:p>
          <a:p>
            <a:pPr lv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PrimaryInfant" pitchFamily="2" charset="0"/>
              </a:rPr>
              <a:t>2Dshape and their properties: circle, square, rectangle, triangle, pentagon and hexagon</a:t>
            </a:r>
          </a:p>
          <a:p>
            <a:pPr lv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PrimaryInfant" pitchFamily="2" charset="0"/>
              </a:rPr>
              <a:t>3D shapes and their properties</a:t>
            </a:r>
          </a:p>
          <a:p>
            <a:pPr lv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GB" altLang="en-US" sz="1400" dirty="0">
                <a:latin typeface="SassoonPrimaryInfant" pitchFamily="2" charset="0"/>
              </a:rPr>
              <a:t>Making shape patterns, symmetry, tessellation; Capacity/Weight/Length – introduction to standard measures</a:t>
            </a:r>
          </a:p>
        </p:txBody>
      </p:sp>
    </p:spTree>
    <p:extLst>
      <p:ext uri="{BB962C8B-B14F-4D97-AF65-F5344CB8AC3E}">
        <p14:creationId xmlns:p14="http://schemas.microsoft.com/office/powerpoint/2010/main" val="3782572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-52431"/>
            <a:ext cx="9877481" cy="6982940"/>
          </a:xfrm>
        </p:spPr>
      </p:pic>
      <p:sp>
        <p:nvSpPr>
          <p:cNvPr id="4" name="Rectangle 3"/>
          <p:cNvSpPr/>
          <p:nvPr/>
        </p:nvSpPr>
        <p:spPr>
          <a:xfrm>
            <a:off x="906490" y="2134711"/>
            <a:ext cx="24160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000090"/>
                </a:solidFill>
                <a:latin typeface="Trajan Pro"/>
                <a:cs typeface="Trajan Pro"/>
              </a:rPr>
              <a:t>Numeracy</a:t>
            </a:r>
            <a:endParaRPr lang="en-GB" sz="3600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-400050" y="2244209"/>
            <a:ext cx="9144000" cy="4608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06490" y="2177573"/>
            <a:ext cx="8064500" cy="5041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  <a:defRPr/>
            </a:pPr>
            <a:endParaRPr lang="en-GB" sz="1400" b="1" dirty="0">
              <a:latin typeface="SassoonPrimaryInfant" pitchFamily="2" charset="0"/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endParaRPr lang="en-GB" sz="1400" b="1" dirty="0">
              <a:latin typeface="SassoonPrimaryInfant" pitchFamily="2" charset="0"/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n-GB" sz="1400" b="1" dirty="0">
                <a:latin typeface="SassoonPrimaryInfant" pitchFamily="2" charset="0"/>
              </a:rPr>
              <a:t>Data-handling</a:t>
            </a:r>
          </a:p>
          <a:p>
            <a:pPr>
              <a:lnSpc>
                <a:spcPct val="90000"/>
              </a:lnSpc>
              <a:defRPr/>
            </a:pPr>
            <a:r>
              <a:rPr lang="en-GB" sz="1400" dirty="0">
                <a:latin typeface="SassoonPrimaryInfant" pitchFamily="2" charset="0"/>
              </a:rPr>
              <a:t>Record and interpret data from simple bar graphs</a:t>
            </a:r>
          </a:p>
          <a:p>
            <a:pPr>
              <a:lnSpc>
                <a:spcPct val="90000"/>
              </a:lnSpc>
              <a:defRPr/>
            </a:pPr>
            <a:r>
              <a:rPr lang="en-GB" sz="1400" dirty="0">
                <a:latin typeface="SassoonPrimaryInfant" pitchFamily="2" charset="0"/>
              </a:rPr>
              <a:t>Carroll/Venn Diagrams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en-GB" sz="1400" dirty="0">
              <a:latin typeface="SassoonPrimaryInfant" pitchFamily="2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en-GB" sz="1400" dirty="0">
              <a:latin typeface="SassoonPrimaryInfant" pitchFamily="2" charset="0"/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n-GB" sz="1400" b="1" dirty="0">
                <a:latin typeface="SassoonPrimaryInfant" pitchFamily="2" charset="0"/>
              </a:rPr>
              <a:t>Processes/Investigations</a:t>
            </a:r>
          </a:p>
          <a:p>
            <a:pPr>
              <a:lnSpc>
                <a:spcPct val="90000"/>
              </a:lnSpc>
              <a:defRPr/>
            </a:pPr>
            <a:r>
              <a:rPr lang="en-GB" sz="1400" dirty="0">
                <a:latin typeface="SassoonPrimaryInfant" pitchFamily="2" charset="0"/>
              </a:rPr>
              <a:t>Focusing on developing mental maths skills</a:t>
            </a:r>
          </a:p>
          <a:p>
            <a:pPr>
              <a:lnSpc>
                <a:spcPct val="90000"/>
              </a:lnSpc>
              <a:defRPr/>
            </a:pPr>
            <a:r>
              <a:rPr lang="en-GB" sz="1400" dirty="0">
                <a:latin typeface="SassoonPrimaryInfant" pitchFamily="2" charset="0"/>
              </a:rPr>
              <a:t>Applying skills to problem-solving activities</a:t>
            </a:r>
          </a:p>
          <a:p>
            <a:pPr>
              <a:lnSpc>
                <a:spcPct val="90000"/>
              </a:lnSpc>
              <a:defRPr/>
            </a:pPr>
            <a:r>
              <a:rPr lang="en-GB" sz="1400" dirty="0">
                <a:latin typeface="SassoonPrimaryInfant" pitchFamily="2" charset="0"/>
              </a:rPr>
              <a:t>Understanding word problems.</a:t>
            </a:r>
          </a:p>
          <a:p>
            <a:pPr marL="0" indent="0">
              <a:lnSpc>
                <a:spcPct val="90000"/>
              </a:lnSpc>
              <a:buFontTx/>
              <a:buNone/>
              <a:defRPr/>
            </a:pPr>
            <a:endParaRPr lang="en-GB" sz="1400" dirty="0">
              <a:latin typeface="SassoonPrimaryInfant" pitchFamily="2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en-GB" sz="2400" dirty="0">
              <a:solidFill>
                <a:srgbClr val="008080"/>
              </a:solidFill>
            </a:endParaRPr>
          </a:p>
          <a:p>
            <a:pPr>
              <a:lnSpc>
                <a:spcPct val="90000"/>
              </a:lnSpc>
              <a:buFontTx/>
              <a:buChar char="-"/>
              <a:defRPr/>
            </a:pPr>
            <a:endParaRPr lang="en-GB" sz="2400" dirty="0">
              <a:solidFill>
                <a:srgbClr val="008080"/>
              </a:solidFill>
            </a:endParaRPr>
          </a:p>
          <a:p>
            <a:pPr>
              <a:lnSpc>
                <a:spcPct val="90000"/>
              </a:lnSpc>
              <a:buFontTx/>
              <a:buChar char="-"/>
              <a:defRPr/>
            </a:pPr>
            <a:endParaRPr lang="en-GB" sz="2400" dirty="0">
              <a:solidFill>
                <a:srgbClr val="008080"/>
              </a:solidFill>
            </a:endParaRPr>
          </a:p>
          <a:p>
            <a:pPr>
              <a:lnSpc>
                <a:spcPct val="90000"/>
              </a:lnSpc>
              <a:buFontTx/>
              <a:buChar char="-"/>
              <a:defRPr/>
            </a:pPr>
            <a:endParaRPr lang="en-GB" sz="2400" dirty="0">
              <a:solidFill>
                <a:srgbClr val="008080"/>
              </a:solidFill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endParaRPr lang="en-GB" sz="3000" dirty="0"/>
          </a:p>
          <a:p>
            <a:pPr>
              <a:lnSpc>
                <a:spcPct val="90000"/>
              </a:lnSpc>
              <a:buFontTx/>
              <a:buNone/>
              <a:defRPr/>
            </a:pPr>
            <a:endParaRPr lang="en-GB" sz="3000" b="1" dirty="0"/>
          </a:p>
        </p:txBody>
      </p:sp>
    </p:spTree>
    <p:extLst>
      <p:ext uri="{BB962C8B-B14F-4D97-AF65-F5344CB8AC3E}">
        <p14:creationId xmlns:p14="http://schemas.microsoft.com/office/powerpoint/2010/main" val="42310636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857250"/>
            <a:ext cx="9143999" cy="5228579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101383" y="2433802"/>
            <a:ext cx="3491345" cy="3058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000" b="1" dirty="0">
                <a:solidFill>
                  <a:schemeClr val="tx2"/>
                </a:solidFill>
                <a:latin typeface="Trajan Pro"/>
              </a:rPr>
              <a:t>Problem-solving</a:t>
            </a:r>
            <a:endParaRPr lang="en-US" sz="2700" b="1" dirty="0">
              <a:solidFill>
                <a:srgbClr val="000090"/>
              </a:solidFill>
              <a:latin typeface="Trajan Pro"/>
              <a:cs typeface="Trajan Pro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9186" y="2869667"/>
            <a:ext cx="8170480" cy="2608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1500" dirty="0"/>
              <a:t>An important part of Numeracy is equipping children with the strategies they need to solve problems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US" sz="1500" dirty="0"/>
              <a:t>We are looking at </a:t>
            </a:r>
            <a:r>
              <a:rPr lang="en-US" sz="1500" b="1" dirty="0"/>
              <a:t>bar modelling </a:t>
            </a:r>
            <a:r>
              <a:rPr lang="en-US" sz="1500" dirty="0"/>
              <a:t>as one approach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1500" dirty="0"/>
              <a:t>In the bar model method, the children develop understanding from handling actual objects to drawing pictures and then they draw rectangles to represent these objects. </a:t>
            </a:r>
          </a:p>
          <a:p>
            <a:pPr>
              <a:defRPr/>
            </a:pPr>
            <a:endParaRPr lang="en-US" sz="1500" dirty="0"/>
          </a:p>
          <a:p>
            <a:pPr>
              <a:defRPr/>
            </a:pPr>
            <a:endParaRPr lang="en-US" sz="1500" dirty="0"/>
          </a:p>
          <a:p>
            <a:pPr>
              <a:defRPr/>
            </a:pPr>
            <a:endParaRPr lang="en-US" sz="1500" dirty="0"/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US" sz="1500" dirty="0"/>
              <a:t>Other strategies for solving problems:</a:t>
            </a:r>
          </a:p>
          <a:p>
            <a:pPr lvl="1">
              <a:defRPr/>
            </a:pPr>
            <a:r>
              <a:rPr lang="en-US" sz="1500" b="1" dirty="0"/>
              <a:t>Make an organised list</a:t>
            </a:r>
            <a:r>
              <a:rPr lang="en-US" sz="1500" dirty="0"/>
              <a:t> 	       </a:t>
            </a:r>
            <a:r>
              <a:rPr lang="en-US" sz="1500" b="1" dirty="0"/>
              <a:t>Make a table</a:t>
            </a:r>
            <a:r>
              <a:rPr lang="en-US" sz="1500" dirty="0"/>
              <a:t>     </a:t>
            </a:r>
            <a:r>
              <a:rPr lang="en-US" sz="1500" b="1" dirty="0"/>
              <a:t>Draw a picture </a:t>
            </a:r>
            <a:endParaRPr lang="en-GB" sz="1500" b="1" dirty="0"/>
          </a:p>
          <a:p>
            <a:pPr marL="557213" lvl="1" indent="-214313">
              <a:buFont typeface="Arial" panose="020B0604020202020204" pitchFamily="34" charset="0"/>
              <a:buChar char="•"/>
              <a:defRPr/>
            </a:pPr>
            <a:endParaRPr lang="en-GB" sz="135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t="9988" b="68436"/>
          <a:stretch/>
        </p:blipFill>
        <p:spPr>
          <a:xfrm>
            <a:off x="5707117" y="4046912"/>
            <a:ext cx="2318657" cy="715583"/>
          </a:xfrm>
          <a:prstGeom prst="rect">
            <a:avLst/>
          </a:prstGeom>
          <a:solidFill>
            <a:srgbClr val="FFFF00">
              <a:alpha val="6000"/>
            </a:srgbClr>
          </a:solidFill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81445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-52431"/>
            <a:ext cx="9877481" cy="6982940"/>
          </a:xfrm>
        </p:spPr>
      </p:pic>
      <p:sp>
        <p:nvSpPr>
          <p:cNvPr id="4" name="Rectangle 3"/>
          <p:cNvSpPr/>
          <p:nvPr/>
        </p:nvSpPr>
        <p:spPr>
          <a:xfrm>
            <a:off x="906490" y="2134711"/>
            <a:ext cx="24160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000090"/>
                </a:solidFill>
                <a:latin typeface="Trajan Pro"/>
                <a:cs typeface="Trajan Pro"/>
              </a:rPr>
              <a:t>Numeracy</a:t>
            </a:r>
            <a:endParaRPr lang="en-GB" sz="3600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-400050" y="2244209"/>
            <a:ext cx="9144000" cy="4608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06490" y="1993301"/>
            <a:ext cx="8064500" cy="52261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Tx/>
              <a:buNone/>
              <a:defRPr/>
            </a:pPr>
            <a:endParaRPr lang="en-GB" sz="1400" b="1" dirty="0">
              <a:latin typeface="SassoonPrimaryInfant" pitchFamily="2" charset="0"/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endParaRPr lang="en-GB" sz="1400" b="1" dirty="0">
              <a:latin typeface="SassoonPrimaryInfant" pitchFamily="2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GB" sz="2400" dirty="0">
                <a:solidFill>
                  <a:srgbClr val="008080"/>
                </a:solidFill>
              </a:rPr>
              <a:t>                                  Practical ways to help your child</a:t>
            </a:r>
          </a:p>
          <a:p>
            <a:pPr>
              <a:lnSpc>
                <a:spcPct val="90000"/>
              </a:lnSpc>
              <a:defRPr/>
            </a:pPr>
            <a:r>
              <a:rPr lang="en-GB" sz="1600" dirty="0">
                <a:solidFill>
                  <a:srgbClr val="008080"/>
                </a:solidFill>
              </a:rPr>
              <a:t>Homework</a:t>
            </a:r>
          </a:p>
          <a:p>
            <a:pPr>
              <a:lnSpc>
                <a:spcPct val="90000"/>
              </a:lnSpc>
              <a:defRPr/>
            </a:pPr>
            <a:r>
              <a:rPr lang="en-GB" sz="1600" dirty="0">
                <a:solidFill>
                  <a:srgbClr val="008080"/>
                </a:solidFill>
              </a:rPr>
              <a:t>Number stories </a:t>
            </a:r>
            <a:r>
              <a:rPr lang="en-GB" sz="1600" dirty="0" err="1">
                <a:solidFill>
                  <a:srgbClr val="008080"/>
                </a:solidFill>
              </a:rPr>
              <a:t>eg</a:t>
            </a:r>
            <a:r>
              <a:rPr lang="en-GB" sz="1600" dirty="0">
                <a:solidFill>
                  <a:srgbClr val="008080"/>
                </a:solidFill>
              </a:rPr>
              <a:t>. to 10 :  7+3=10, 3+7=10</a:t>
            </a:r>
          </a:p>
          <a:p>
            <a:pPr>
              <a:lnSpc>
                <a:spcPct val="90000"/>
              </a:lnSpc>
              <a:defRPr/>
            </a:pPr>
            <a:r>
              <a:rPr lang="en-GB" sz="1600" dirty="0">
                <a:solidFill>
                  <a:srgbClr val="008080"/>
                </a:solidFill>
              </a:rPr>
              <a:t>Use fingers, counters, number lines, hundred squares to help with calculations</a:t>
            </a:r>
          </a:p>
          <a:p>
            <a:pPr>
              <a:lnSpc>
                <a:spcPct val="90000"/>
              </a:lnSpc>
              <a:defRPr/>
            </a:pPr>
            <a:r>
              <a:rPr lang="en-GB" sz="1600" dirty="0">
                <a:solidFill>
                  <a:srgbClr val="008080"/>
                </a:solidFill>
              </a:rPr>
              <a:t>Ordering numbers</a:t>
            </a:r>
          </a:p>
          <a:p>
            <a:pPr>
              <a:lnSpc>
                <a:spcPct val="90000"/>
              </a:lnSpc>
              <a:defRPr/>
            </a:pPr>
            <a:r>
              <a:rPr lang="en-GB" sz="1600" dirty="0">
                <a:solidFill>
                  <a:srgbClr val="008080"/>
                </a:solidFill>
              </a:rPr>
              <a:t>Number patterns</a:t>
            </a:r>
          </a:p>
          <a:p>
            <a:pPr>
              <a:lnSpc>
                <a:spcPct val="90000"/>
              </a:lnSpc>
              <a:defRPr/>
            </a:pPr>
            <a:r>
              <a:rPr lang="en-GB" sz="1600" dirty="0">
                <a:solidFill>
                  <a:srgbClr val="008080"/>
                </a:solidFill>
              </a:rPr>
              <a:t>Use known facts to find new facts </a:t>
            </a:r>
            <a:r>
              <a:rPr lang="en-GB" sz="1600" dirty="0" err="1">
                <a:solidFill>
                  <a:srgbClr val="008080"/>
                </a:solidFill>
              </a:rPr>
              <a:t>eg</a:t>
            </a:r>
            <a:r>
              <a:rPr lang="en-GB" sz="1600" dirty="0">
                <a:solidFill>
                  <a:srgbClr val="008080"/>
                </a:solidFill>
              </a:rPr>
              <a:t>. 5+2=7 so 15+2=17</a:t>
            </a:r>
          </a:p>
          <a:p>
            <a:pPr>
              <a:lnSpc>
                <a:spcPct val="90000"/>
              </a:lnSpc>
              <a:defRPr/>
            </a:pPr>
            <a:r>
              <a:rPr lang="en-GB" sz="1600" dirty="0">
                <a:solidFill>
                  <a:srgbClr val="008080"/>
                </a:solidFill>
              </a:rPr>
              <a:t>Encourage use of number strategies </a:t>
            </a:r>
            <a:r>
              <a:rPr lang="en-GB" sz="1600" dirty="0" err="1">
                <a:solidFill>
                  <a:srgbClr val="008080"/>
                </a:solidFill>
              </a:rPr>
              <a:t>eg</a:t>
            </a:r>
            <a:r>
              <a:rPr lang="en-GB" sz="1600" dirty="0">
                <a:solidFill>
                  <a:srgbClr val="008080"/>
                </a:solidFill>
              </a:rPr>
              <a:t>. add by counting from the larger number (4+20)</a:t>
            </a:r>
          </a:p>
          <a:p>
            <a:pPr>
              <a:lnSpc>
                <a:spcPct val="90000"/>
              </a:lnSpc>
              <a:defRPr/>
            </a:pPr>
            <a:r>
              <a:rPr lang="en-GB" sz="1600" dirty="0">
                <a:solidFill>
                  <a:srgbClr val="008080"/>
                </a:solidFill>
              </a:rPr>
              <a:t>Subtract by counting from the smaller number (19-17=2) or counting back from the larger number (19-1=18)</a:t>
            </a:r>
          </a:p>
          <a:p>
            <a:pPr>
              <a:lnSpc>
                <a:spcPct val="90000"/>
              </a:lnSpc>
              <a:defRPr/>
            </a:pPr>
            <a:r>
              <a:rPr lang="en-GB" sz="1600" dirty="0">
                <a:solidFill>
                  <a:srgbClr val="008080"/>
                </a:solidFill>
              </a:rPr>
              <a:t>Add two digit numbers by partitioning (17+12=10+10+7+2)</a:t>
            </a:r>
          </a:p>
          <a:p>
            <a:pPr>
              <a:lnSpc>
                <a:spcPct val="90000"/>
              </a:lnSpc>
              <a:defRPr/>
            </a:pPr>
            <a:r>
              <a:rPr lang="en-GB" sz="1600" dirty="0">
                <a:solidFill>
                  <a:srgbClr val="008080"/>
                </a:solidFill>
              </a:rPr>
              <a:t>Real life situations </a:t>
            </a:r>
            <a:r>
              <a:rPr lang="en-GB" sz="1600" dirty="0" err="1">
                <a:solidFill>
                  <a:srgbClr val="008080"/>
                </a:solidFill>
              </a:rPr>
              <a:t>eg</a:t>
            </a:r>
            <a:r>
              <a:rPr lang="en-GB" sz="1600" dirty="0">
                <a:solidFill>
                  <a:srgbClr val="008080"/>
                </a:solidFill>
              </a:rPr>
              <a:t>. shopping, reading the clock at home</a:t>
            </a:r>
          </a:p>
          <a:p>
            <a:pPr>
              <a:lnSpc>
                <a:spcPct val="90000"/>
              </a:lnSpc>
              <a:defRPr/>
            </a:pPr>
            <a:endParaRPr lang="en-GB" sz="1600" dirty="0">
              <a:solidFill>
                <a:srgbClr val="008080"/>
              </a:solidFill>
            </a:endParaRPr>
          </a:p>
          <a:p>
            <a:pPr>
              <a:lnSpc>
                <a:spcPct val="90000"/>
              </a:lnSpc>
              <a:buFontTx/>
              <a:buChar char="-"/>
              <a:defRPr/>
            </a:pPr>
            <a:endParaRPr lang="en-GB" sz="1600" dirty="0">
              <a:solidFill>
                <a:srgbClr val="008080"/>
              </a:solidFill>
            </a:endParaRPr>
          </a:p>
          <a:p>
            <a:pPr>
              <a:lnSpc>
                <a:spcPct val="90000"/>
              </a:lnSpc>
              <a:buFontTx/>
              <a:buChar char="-"/>
              <a:defRPr/>
            </a:pPr>
            <a:endParaRPr lang="en-GB" sz="2400" dirty="0">
              <a:solidFill>
                <a:srgbClr val="008080"/>
              </a:solidFill>
            </a:endParaRPr>
          </a:p>
          <a:p>
            <a:pPr>
              <a:lnSpc>
                <a:spcPct val="90000"/>
              </a:lnSpc>
              <a:buFontTx/>
              <a:buChar char="-"/>
              <a:defRPr/>
            </a:pPr>
            <a:endParaRPr lang="en-GB" sz="2400" dirty="0">
              <a:solidFill>
                <a:srgbClr val="008080"/>
              </a:solidFill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endParaRPr lang="en-GB" sz="3000" dirty="0"/>
          </a:p>
          <a:p>
            <a:pPr>
              <a:lnSpc>
                <a:spcPct val="90000"/>
              </a:lnSpc>
              <a:buFontTx/>
              <a:buNone/>
              <a:defRPr/>
            </a:pPr>
            <a:endParaRPr lang="en-GB" sz="3000" b="1" dirty="0"/>
          </a:p>
        </p:txBody>
      </p:sp>
    </p:spTree>
    <p:extLst>
      <p:ext uri="{BB962C8B-B14F-4D97-AF65-F5344CB8AC3E}">
        <p14:creationId xmlns:p14="http://schemas.microsoft.com/office/powerpoint/2010/main" val="4231063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657547" y="0"/>
            <a:ext cx="9877481" cy="6982940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2134327"/>
            <a:ext cx="8229600" cy="864206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0090"/>
                </a:solidFill>
                <a:latin typeface="Trajan Pro"/>
                <a:cs typeface="Trajan Pro"/>
              </a:rPr>
              <a:t>Language and Literacy </a:t>
            </a:r>
            <a:br>
              <a:rPr lang="en-US" sz="3600" b="1" dirty="0">
                <a:solidFill>
                  <a:srgbClr val="000090"/>
                </a:solidFill>
                <a:latin typeface="Trajan Pro"/>
                <a:cs typeface="Trajan Pro"/>
              </a:rPr>
            </a:br>
            <a:r>
              <a:rPr lang="en-US" sz="3600" b="1" dirty="0">
                <a:solidFill>
                  <a:srgbClr val="000090"/>
                </a:solidFill>
                <a:latin typeface="Trajan Pro"/>
                <a:cs typeface="Trajan Pro"/>
              </a:rPr>
              <a:t>Communication</a:t>
            </a:r>
          </a:p>
        </p:txBody>
      </p:sp>
      <p:sp>
        <p:nvSpPr>
          <p:cNvPr id="7" name="Content Placeholder 5"/>
          <p:cNvSpPr txBox="1">
            <a:spLocks/>
          </p:cNvSpPr>
          <p:nvPr/>
        </p:nvSpPr>
        <p:spPr bwMode="auto">
          <a:xfrm>
            <a:off x="457200" y="299853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CRInfant" pitchFamily="2" charset="0"/>
                <a:ea typeface="+mn-ea"/>
                <a:cs typeface="Arial"/>
              </a:rPr>
              <a:t>Communication is a Cross Curricular skill which</a:t>
            </a:r>
            <a:r>
              <a:rPr kumimoji="0" lang="en-GB" altLang="en-US" sz="2400" b="0" i="0" u="none" strike="noStrike" kern="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CRInfant" pitchFamily="2" charset="0"/>
                <a:ea typeface="+mn-ea"/>
                <a:cs typeface="Arial"/>
              </a:rPr>
              <a:t> is integral to the whole curriculum. Requirements are:</a:t>
            </a:r>
            <a:endParaRPr kumimoji="0" lang="en-GB" alt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assoonCRInfant" pitchFamily="2" charset="0"/>
              <a:ea typeface="+mn-ea"/>
              <a:cs typeface="Arial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lang="en-GB" altLang="en-US" sz="2400" kern="0" dirty="0">
              <a:solidFill>
                <a:srgbClr val="000000"/>
              </a:solidFill>
              <a:latin typeface="SassoonCRInfant" pitchFamily="2" charset="0"/>
              <a:cs typeface="Arial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CRInfant" pitchFamily="2" charset="0"/>
                <a:ea typeface="+mn-ea"/>
                <a:cs typeface="Arial"/>
              </a:rPr>
              <a:t>Talking and listening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CRInfant" pitchFamily="2" charset="0"/>
                <a:ea typeface="+mn-ea"/>
                <a:cs typeface="Arial"/>
              </a:rPr>
              <a:t>Reading (including phonics)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CRInfant" pitchFamily="2" charset="0"/>
                <a:ea typeface="+mn-ea"/>
                <a:cs typeface="Arial"/>
              </a:rPr>
              <a:t>Writing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ga-IE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17145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6713" y="-122238"/>
            <a:ext cx="9877426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itle 4"/>
          <p:cNvSpPr>
            <a:spLocks noGrp="1" noChangeArrowheads="1"/>
          </p:cNvSpPr>
          <p:nvPr>
            <p:ph type="title"/>
          </p:nvPr>
        </p:nvSpPr>
        <p:spPr>
          <a:xfrm>
            <a:off x="4198368" y="1131095"/>
            <a:ext cx="5905501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3600" b="1" dirty="0">
                <a:solidFill>
                  <a:srgbClr val="FF0000"/>
                </a:solidFill>
                <a:latin typeface="SassoonPrimaryInfant" charset="0"/>
                <a:ea typeface="SimSun" charset="0"/>
              </a:rPr>
              <a:t>Talking and Listening </a:t>
            </a:r>
          </a:p>
        </p:txBody>
      </p:sp>
      <p:sp>
        <p:nvSpPr>
          <p:cNvPr id="6" name="Rounded Rectangle 5"/>
          <p:cNvSpPr>
            <a:spLocks noChangeArrowheads="1"/>
          </p:cNvSpPr>
          <p:nvPr/>
        </p:nvSpPr>
        <p:spPr bwMode="auto">
          <a:xfrm>
            <a:off x="920750" y="2098675"/>
            <a:ext cx="1651000" cy="1009650"/>
          </a:xfrm>
          <a:prstGeom prst="roundRect">
            <a:avLst>
              <a:gd name="adj" fmla="val 16667"/>
            </a:avLst>
          </a:prstGeom>
          <a:solidFill>
            <a:srgbClr val="FFFF00">
              <a:alpha val="41176"/>
            </a:srgbClr>
          </a:solidFill>
          <a:ln w="9525">
            <a:solidFill>
              <a:srgbClr val="F0AC00"/>
            </a:solidFill>
            <a:round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b="1" dirty="0">
                <a:solidFill>
                  <a:srgbClr val="FF0000"/>
                </a:solidFill>
                <a:latin typeface="SassoonPrimaryInfant" pitchFamily="2" charset="0"/>
                <a:ea typeface="SimSun" pitchFamily="2" charset="-122"/>
                <a:cs typeface="Arial" pitchFamily="34" charset="0"/>
              </a:rPr>
              <a:t>Listen for information</a:t>
            </a:r>
            <a:endParaRPr lang="fr-FR" dirty="0">
              <a:solidFill>
                <a:srgbClr val="FFFFFF"/>
              </a:solidFill>
              <a:latin typeface="SassoonPrimaryInfant" pitchFamily="2" charset="0"/>
              <a:ea typeface="+mn-ea"/>
              <a:cs typeface="Arial" pitchFamily="34" charset="0"/>
            </a:endParaRPr>
          </a:p>
        </p:txBody>
      </p:sp>
      <p:sp>
        <p:nvSpPr>
          <p:cNvPr id="7" name="Rounded Rectangle 6"/>
          <p:cNvSpPr>
            <a:spLocks noChangeArrowheads="1"/>
          </p:cNvSpPr>
          <p:nvPr/>
        </p:nvSpPr>
        <p:spPr bwMode="auto">
          <a:xfrm>
            <a:off x="3748088" y="1878013"/>
            <a:ext cx="2225675" cy="1511300"/>
          </a:xfrm>
          <a:prstGeom prst="roundRect">
            <a:avLst>
              <a:gd name="adj" fmla="val 16667"/>
            </a:avLst>
          </a:prstGeom>
          <a:solidFill>
            <a:srgbClr val="FFFF00">
              <a:alpha val="41176"/>
            </a:srgbClr>
          </a:solidFill>
          <a:ln w="9525">
            <a:solidFill>
              <a:srgbClr val="F0AC00"/>
            </a:solidFill>
            <a:round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sz="1400" b="1" dirty="0">
                <a:solidFill>
                  <a:srgbClr val="FF0000"/>
                </a:solidFill>
                <a:latin typeface="SassoonPrimaryInfant" pitchFamily="2" charset="0"/>
                <a:ea typeface="SimSun" pitchFamily="2" charset="-122"/>
                <a:cs typeface="Arial" pitchFamily="34" charset="0"/>
              </a:rPr>
              <a:t> S</a:t>
            </a:r>
            <a:r>
              <a:rPr lang="en-GB" altLang="en-US" b="1" dirty="0">
                <a:solidFill>
                  <a:srgbClr val="FF0000"/>
                </a:solidFill>
                <a:latin typeface="SassoonPrimaryInfant" pitchFamily="2" charset="0"/>
                <a:ea typeface="SimSun" pitchFamily="2" charset="-122"/>
                <a:cs typeface="Arial" pitchFamily="34" charset="0"/>
              </a:rPr>
              <a:t>how understanding with an appropriate response</a:t>
            </a:r>
            <a:endParaRPr lang="fr-FR" dirty="0">
              <a:solidFill>
                <a:srgbClr val="FFFFFF"/>
              </a:solidFill>
              <a:latin typeface="SassoonPrimaryInfant" pitchFamily="2" charset="0"/>
              <a:ea typeface="+mn-ea"/>
              <a:cs typeface="Arial" pitchFamily="34" charset="0"/>
            </a:endParaRPr>
          </a:p>
        </p:txBody>
      </p:sp>
      <p:sp>
        <p:nvSpPr>
          <p:cNvPr id="9" name="Rounded Rectangle 8"/>
          <p:cNvSpPr>
            <a:spLocks noChangeArrowheads="1"/>
          </p:cNvSpPr>
          <p:nvPr/>
        </p:nvSpPr>
        <p:spPr bwMode="auto">
          <a:xfrm>
            <a:off x="7040563" y="1957388"/>
            <a:ext cx="1851025" cy="1352550"/>
          </a:xfrm>
          <a:prstGeom prst="roundRect">
            <a:avLst>
              <a:gd name="adj" fmla="val 16667"/>
            </a:avLst>
          </a:prstGeom>
          <a:solidFill>
            <a:srgbClr val="FFFF00">
              <a:alpha val="41176"/>
            </a:srgbClr>
          </a:solidFill>
          <a:ln w="9525">
            <a:solidFill>
              <a:srgbClr val="F0AC00"/>
            </a:solidFill>
            <a:round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b="1" dirty="0">
                <a:solidFill>
                  <a:srgbClr val="FF0000"/>
                </a:solidFill>
                <a:latin typeface="SassoonPrimaryInfant" pitchFamily="2" charset="0"/>
                <a:ea typeface="SimSun" pitchFamily="2" charset="-122"/>
                <a:cs typeface="Arial" pitchFamily="34" charset="0"/>
              </a:rPr>
              <a:t>Develop focus and listen for specific information</a:t>
            </a:r>
            <a:endParaRPr lang="fr-FR" dirty="0">
              <a:solidFill>
                <a:srgbClr val="FFFFFF"/>
              </a:solidFill>
              <a:latin typeface="SassoonPrimaryInfant" pitchFamily="2" charset="0"/>
              <a:ea typeface="+mn-ea"/>
              <a:cs typeface="Arial" pitchFamily="34" charset="0"/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2566988" y="2357438"/>
            <a:ext cx="1373187" cy="552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5776913" y="2357438"/>
            <a:ext cx="1373187" cy="552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177" name="Rectangle 3"/>
          <p:cNvSpPr txBox="1">
            <a:spLocks noChangeArrowheads="1"/>
          </p:cNvSpPr>
          <p:nvPr/>
        </p:nvSpPr>
        <p:spPr bwMode="auto">
          <a:xfrm>
            <a:off x="920750" y="3389313"/>
            <a:ext cx="5053013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9pPr>
          </a:lstStyle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endParaRPr lang="en-GB" sz="1600" dirty="0">
              <a:latin typeface="SassoonPrimaryInfant" charset="0"/>
              <a:ea typeface="MS PGothic" charset="0"/>
              <a:cs typeface="Arial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  <a:cs typeface="Arial" charset="0"/>
              </a:rPr>
              <a:t>Listen with increasing concentration and take turns when speaking and offering opinions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  <a:cs typeface="Arial" charset="0"/>
              </a:rPr>
              <a:t>Ask questions (why, where, how, when etc.)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  <a:cs typeface="Arial" charset="0"/>
              </a:rPr>
              <a:t>Respond to questions appropriately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  <a:cs typeface="Arial" charset="0"/>
              </a:rPr>
              <a:t>Build and expand vocabulary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  <a:cs typeface="Arial" charset="0"/>
              </a:rPr>
              <a:t>Explain ideas and opinions with increasing clarity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  <a:cs typeface="Arial" charset="0"/>
              </a:rPr>
              <a:t>Use of thinking time and talking partners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  <a:cs typeface="Arial" charset="0"/>
              </a:rPr>
              <a:t>Role play activities – assuming a variety of roles</a:t>
            </a:r>
            <a:endParaRPr lang="en-GB" sz="2000" dirty="0">
              <a:ea typeface="MS PGothic" charset="0"/>
              <a:cs typeface="Arial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endParaRPr lang="en-GB" dirty="0">
              <a:ea typeface="MS PGothic" charset="0"/>
              <a:cs typeface="Arial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endParaRPr lang="en-GB" dirty="0">
              <a:ea typeface="MS PGothic" charset="0"/>
              <a:cs typeface="Arial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559550" y="3997325"/>
            <a:ext cx="2235200" cy="2174875"/>
          </a:xfrm>
          <a:prstGeom prst="roundRect">
            <a:avLst/>
          </a:prstGeom>
          <a:solidFill>
            <a:schemeClr val="accent1">
              <a:lumMod val="20000"/>
              <a:lumOff val="80000"/>
              <a:alpha val="57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1600" b="1" dirty="0">
                <a:solidFill>
                  <a:srgbClr val="000000"/>
                </a:solidFill>
                <a:latin typeface="SassoonPrimaryInfant" pitchFamily="2" charset="0"/>
                <a:ea typeface="SimSun" pitchFamily="2" charset="-122"/>
                <a:cs typeface="Arial" pitchFamily="34" charset="0"/>
              </a:rPr>
              <a:t>Circle Time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1600" b="1" dirty="0">
                <a:solidFill>
                  <a:srgbClr val="000000"/>
                </a:solidFill>
                <a:latin typeface="SassoonPrimaryInfant" pitchFamily="2" charset="0"/>
                <a:ea typeface="SimSun" pitchFamily="2" charset="-122"/>
                <a:cs typeface="Arial" pitchFamily="34" charset="0"/>
              </a:rPr>
              <a:t>Show and Tell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1600" b="1" dirty="0">
                <a:solidFill>
                  <a:srgbClr val="000000"/>
                </a:solidFill>
                <a:latin typeface="SassoonPrimaryInfant" pitchFamily="2" charset="0"/>
                <a:ea typeface="SimSun" pitchFamily="2" charset="-122"/>
                <a:cs typeface="Arial" pitchFamily="34" charset="0"/>
              </a:rPr>
              <a:t>Talk Partners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1600" b="1" dirty="0">
                <a:solidFill>
                  <a:srgbClr val="000000"/>
                </a:solidFill>
                <a:latin typeface="SassoonPrimaryInfant" pitchFamily="2" charset="0"/>
                <a:ea typeface="SimSun" pitchFamily="2" charset="-122"/>
                <a:cs typeface="Arial" pitchFamily="34" charset="0"/>
              </a:rPr>
              <a:t>Thinking time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1600" b="1" dirty="0">
                <a:solidFill>
                  <a:srgbClr val="000000"/>
                </a:solidFill>
                <a:latin typeface="SassoonPrimaryInfant" pitchFamily="2" charset="0"/>
                <a:ea typeface="SimSun" pitchFamily="2" charset="-122"/>
                <a:cs typeface="Arial" pitchFamily="34" charset="0"/>
              </a:rPr>
              <a:t>Class Discussions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1600" b="1" dirty="0">
                <a:solidFill>
                  <a:srgbClr val="000000"/>
                </a:solidFill>
                <a:latin typeface="SassoonPrimaryInfant" pitchFamily="2" charset="0"/>
                <a:ea typeface="SimSun" pitchFamily="2" charset="-122"/>
                <a:cs typeface="Arial" pitchFamily="34" charset="0"/>
              </a:rPr>
              <a:t>Class Visitors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1600" b="1" dirty="0">
                <a:solidFill>
                  <a:srgbClr val="000000"/>
                </a:solidFill>
                <a:latin typeface="SassoonPrimaryInfant" pitchFamily="2" charset="0"/>
                <a:ea typeface="SimSun" pitchFamily="2" charset="-122"/>
                <a:cs typeface="Arial" pitchFamily="34" charset="0"/>
              </a:rPr>
              <a:t>Class trips  </a:t>
            </a:r>
            <a:endParaRPr lang="fr-FR" sz="1600" dirty="0">
              <a:solidFill>
                <a:srgbClr val="000000"/>
              </a:solidFill>
              <a:latin typeface="SassoonPrimaryInfant" pitchFamily="2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122238"/>
            <a:ext cx="9877425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itle 4"/>
          <p:cNvSpPr>
            <a:spLocks noGrp="1" noChangeArrowheads="1"/>
          </p:cNvSpPr>
          <p:nvPr>
            <p:ph type="title"/>
          </p:nvPr>
        </p:nvSpPr>
        <p:spPr>
          <a:xfrm>
            <a:off x="106363" y="1844674"/>
            <a:ext cx="7653337" cy="1012825"/>
          </a:xfrm>
        </p:spPr>
        <p:txBody>
          <a:bodyPr/>
          <a:lstStyle/>
          <a:p>
            <a:pPr eaLnBrk="1" hangingPunct="1"/>
            <a:r>
              <a:rPr lang="en-GB" b="1" dirty="0">
                <a:solidFill>
                  <a:srgbClr val="FF0000"/>
                </a:solidFill>
                <a:latin typeface="SassoonPrimaryInfant" charset="0"/>
                <a:ea typeface="SimSun" charset="0"/>
              </a:rPr>
              <a:t>Reading at home</a:t>
            </a:r>
          </a:p>
        </p:txBody>
      </p:sp>
      <p:pic>
        <p:nvPicPr>
          <p:cNvPr id="8197" name="Picture 9" descr="http://www.clker.com/cliparts/b/g/p/w/I/E/catching-the-reading-bug-md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225" y="1844675"/>
            <a:ext cx="10795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Rectangle 3"/>
          <p:cNvSpPr txBox="1">
            <a:spLocks noChangeArrowheads="1"/>
          </p:cNvSpPr>
          <p:nvPr/>
        </p:nvSpPr>
        <p:spPr bwMode="auto">
          <a:xfrm>
            <a:off x="141288" y="2967038"/>
            <a:ext cx="8532812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9pPr>
          </a:lstStyle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800" b="1" dirty="0">
                <a:latin typeface="SassoonPrimaryInfant" charset="0"/>
                <a:ea typeface="MS PGothic" charset="0"/>
                <a:cs typeface="Arial" charset="0"/>
              </a:rPr>
              <a:t>Reading for enjoyment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! Read a wide range of genre; fiction, non-fiction, poetry, recipes etc. Reading </a:t>
            </a:r>
            <a:r>
              <a:rPr lang="en-GB" sz="1800" b="1" dirty="0">
                <a:latin typeface="SassoonPrimaryInfant" charset="0"/>
                <a:ea typeface="MS PGothic" charset="0"/>
                <a:cs typeface="Arial" charset="0"/>
              </a:rPr>
              <a:t>to and with 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your child.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Visit websites 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  <a:hlinkClick r:id="rId7"/>
              </a:rPr>
              <a:t>www.starfall.com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, 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  <a:hlinkClick r:id="rId8"/>
              </a:rPr>
              <a:t>www.topmarks.co.uk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, 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  <a:hlinkClick r:id="rId9"/>
              </a:rPr>
              <a:t>www.bbc.co.uk/schools/magickey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, </a:t>
            </a:r>
            <a:r>
              <a:rPr lang="en-GB" sz="1800" b="1" dirty="0">
                <a:latin typeface="SassoonPrimaryInfant" charset="0"/>
                <a:ea typeface="MS PGothic" charset="0"/>
                <a:cs typeface="Arial" charset="0"/>
                <a:hlinkClick r:id="rId10"/>
              </a:rPr>
              <a:t>www.myonlinereading.com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  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  <a:hlinkClick r:id="rId11"/>
              </a:rPr>
              <a:t>www.roythezebra.com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, </a:t>
            </a:r>
            <a:r>
              <a:rPr lang="en-GB" sz="1800" dirty="0">
                <a:solidFill>
                  <a:srgbClr val="0070C0"/>
                </a:solidFill>
                <a:latin typeface="SassoonPrimaryInfant" charset="0"/>
                <a:ea typeface="MS PGothic" charset="0"/>
                <a:cs typeface="Arial" charset="0"/>
              </a:rPr>
              <a:t>Oxford Owl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800" b="1" dirty="0">
                <a:latin typeface="SassoonPrimaryInfant" charset="0"/>
                <a:ea typeface="MS PGothic" charset="0"/>
                <a:cs typeface="Arial" charset="0"/>
              </a:rPr>
              <a:t>Visit the local library!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Building </a:t>
            </a:r>
            <a:r>
              <a:rPr lang="en-GB" sz="1800" b="1" dirty="0">
                <a:latin typeface="SassoonPrimaryInfant" charset="0"/>
                <a:ea typeface="MS PGothic" charset="0"/>
                <a:cs typeface="Arial" charset="0"/>
              </a:rPr>
              <a:t>confidence 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with familiar reads. Developing sight vocabulary and fluency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GB" sz="1800" b="1" dirty="0">
                <a:latin typeface="SassoonPrimaryInfant" charset="0"/>
                <a:ea typeface="MS PGothic" charset="0"/>
                <a:cs typeface="Arial" charset="0"/>
              </a:rPr>
              <a:t>Development of Reading Skills</a:t>
            </a: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: Recall the story, sequence the story, answering questions/ comprehension, locate information in the text, make predictions, give and justify opinions, discuss characters.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endParaRPr lang="en-GB" sz="2400" dirty="0">
              <a:latin typeface="SassoonCRInfant" charset="0"/>
              <a:ea typeface="MS PGothic" charset="0"/>
              <a:cs typeface="Arial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endParaRPr lang="en-GB" dirty="0">
              <a:ea typeface="MS PGothic" charset="0"/>
              <a:cs typeface="Arial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122238"/>
            <a:ext cx="9877425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itle 4"/>
          <p:cNvSpPr>
            <a:spLocks noGrp="1" noChangeArrowheads="1"/>
          </p:cNvSpPr>
          <p:nvPr>
            <p:ph type="title"/>
          </p:nvPr>
        </p:nvSpPr>
        <p:spPr>
          <a:xfrm>
            <a:off x="106363" y="1844675"/>
            <a:ext cx="7653337" cy="75568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b="1" dirty="0">
                <a:solidFill>
                  <a:srgbClr val="FF0000"/>
                </a:solidFill>
                <a:latin typeface="SassoonPrimaryInfant" charset="0"/>
                <a:ea typeface="SimSun" charset="0"/>
              </a:rPr>
              <a:t>Reading at home</a:t>
            </a:r>
          </a:p>
        </p:txBody>
      </p:sp>
      <p:sp>
        <p:nvSpPr>
          <p:cNvPr id="8198" name="Rectangle 3"/>
          <p:cNvSpPr txBox="1">
            <a:spLocks noChangeArrowheads="1"/>
          </p:cNvSpPr>
          <p:nvPr/>
        </p:nvSpPr>
        <p:spPr bwMode="auto">
          <a:xfrm>
            <a:off x="141288" y="2600361"/>
            <a:ext cx="8532812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GB" sz="1800" dirty="0">
                <a:latin typeface="SassoonPrimaryInfant" charset="0"/>
                <a:ea typeface="MS PGothic" charset="0"/>
                <a:cs typeface="Arial" charset="0"/>
              </a:rPr>
              <a:t>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endParaRPr lang="en-GB" sz="2400" dirty="0">
              <a:latin typeface="SassoonCRInfant" charset="0"/>
              <a:ea typeface="MS PGothic" charset="0"/>
              <a:cs typeface="Arial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charset="0"/>
              <a:buChar char="•"/>
            </a:pPr>
            <a:endParaRPr lang="en-GB" dirty="0">
              <a:ea typeface="MS PGothic" charset="0"/>
              <a:cs typeface="Arial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22831" y="2477530"/>
            <a:ext cx="1924333" cy="1009935"/>
          </a:xfrm>
          <a:prstGeom prst="roundRect">
            <a:avLst/>
          </a:prstGeom>
          <a:solidFill>
            <a:schemeClr val="accent1">
              <a:lumMod val="20000"/>
              <a:lumOff val="80000"/>
              <a:alpha val="51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spcBef>
                <a:spcPts val="0"/>
              </a:spcBef>
              <a:defRPr/>
            </a:pPr>
            <a:r>
              <a:rPr lang="en-GB" b="1" dirty="0">
                <a:solidFill>
                  <a:schemeClr val="tx1"/>
                </a:solidFill>
              </a:rPr>
              <a:t>Discussion of cover/ blurb/ title page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167721" y="2538946"/>
            <a:ext cx="1924333" cy="1009935"/>
          </a:xfrm>
          <a:prstGeom prst="roundRect">
            <a:avLst/>
          </a:prstGeom>
          <a:solidFill>
            <a:schemeClr val="accent2">
              <a:lumMod val="20000"/>
              <a:lumOff val="80000"/>
              <a:alpha val="51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spcBef>
                <a:spcPts val="0"/>
              </a:spcBef>
              <a:defRPr/>
            </a:pPr>
            <a:r>
              <a:rPr lang="en-GB" b="1" dirty="0">
                <a:solidFill>
                  <a:schemeClr val="tx1"/>
                </a:solidFill>
              </a:rPr>
              <a:t>Encourage directionality when reading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02458" y="2600360"/>
            <a:ext cx="1621808" cy="887105"/>
          </a:xfrm>
          <a:prstGeom prst="roundRect">
            <a:avLst/>
          </a:prstGeom>
          <a:solidFill>
            <a:schemeClr val="accent4">
              <a:lumMod val="20000"/>
              <a:lumOff val="80000"/>
              <a:alpha val="51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spcBef>
                <a:spcPts val="0"/>
              </a:spcBef>
              <a:defRPr/>
            </a:pPr>
            <a:r>
              <a:rPr lang="en-GB" b="1" dirty="0">
                <a:solidFill>
                  <a:schemeClr val="tx1"/>
                </a:solidFill>
              </a:rPr>
              <a:t>Reading with expression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7119" y="3730390"/>
            <a:ext cx="2772768" cy="2120914"/>
          </a:xfrm>
          <a:prstGeom prst="roundRect">
            <a:avLst/>
          </a:prstGeom>
          <a:solidFill>
            <a:schemeClr val="bg2">
              <a:lumMod val="90000"/>
              <a:alpha val="51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spcBef>
                <a:spcPts val="0"/>
              </a:spcBef>
              <a:defRPr/>
            </a:pPr>
            <a:r>
              <a:rPr lang="en-GB" b="1" dirty="0">
                <a:solidFill>
                  <a:schemeClr val="tx1"/>
                </a:solidFill>
              </a:rPr>
              <a:t>Decoding unfamiliar words </a:t>
            </a:r>
          </a:p>
          <a:p>
            <a:pPr algn="ctr" eaLnBrk="1" hangingPunct="1">
              <a:spcBef>
                <a:spcPts val="0"/>
              </a:spcBef>
              <a:defRPr/>
            </a:pPr>
            <a:r>
              <a:rPr lang="en-GB" dirty="0">
                <a:solidFill>
                  <a:schemeClr val="tx1"/>
                </a:solidFill>
              </a:rPr>
              <a:t>segmenting and blending sounds, using picture cues, read on for meaning, looking for words within words</a:t>
            </a:r>
          </a:p>
          <a:p>
            <a:pPr algn="ctr" eaLnBrk="1" hangingPunct="1">
              <a:spcBef>
                <a:spcPts val="0"/>
              </a:spcBef>
              <a:defRPr/>
            </a:pP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48336" y="3730390"/>
            <a:ext cx="2297371" cy="2344164"/>
          </a:xfrm>
          <a:prstGeom prst="roundRect">
            <a:avLst/>
          </a:prstGeom>
          <a:solidFill>
            <a:srgbClr val="FFFFCC">
              <a:alpha val="5098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spcBef>
                <a:spcPts val="0"/>
              </a:spcBef>
              <a:defRPr/>
            </a:pPr>
            <a:r>
              <a:rPr lang="en-GB" b="1" dirty="0">
                <a:solidFill>
                  <a:schemeClr val="tx1"/>
                </a:solidFill>
              </a:rPr>
              <a:t>Features of non fiction </a:t>
            </a:r>
          </a:p>
          <a:p>
            <a:pPr eaLnBrk="1" hangingPunct="1">
              <a:spcBef>
                <a:spcPts val="0"/>
              </a:spcBef>
              <a:defRPr/>
            </a:pPr>
            <a:r>
              <a:rPr lang="en-GB" dirty="0">
                <a:solidFill>
                  <a:schemeClr val="tx1"/>
                </a:solidFill>
              </a:rPr>
              <a:t>new vocabulary, use of index and contents page, discussion of diagrams, labels </a:t>
            </a: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6107640" y="4722574"/>
            <a:ext cx="2566460" cy="201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GB" b="1" dirty="0">
                <a:latin typeface="Calibri" charset="0"/>
              </a:rPr>
              <a:t>Revise familiar </a:t>
            </a:r>
          </a:p>
          <a:p>
            <a:pPr eaLnBrk="1" hangingPunct="1"/>
            <a:r>
              <a:rPr lang="en-GB" b="1" dirty="0">
                <a:latin typeface="Calibri" charset="0"/>
              </a:rPr>
              <a:t>words &amp; Sounds</a:t>
            </a:r>
          </a:p>
          <a:p>
            <a:pPr eaLnBrk="1" hangingPunct="1"/>
            <a:r>
              <a:rPr lang="en-GB" dirty="0">
                <a:latin typeface="Calibri" charset="0"/>
              </a:rPr>
              <a:t>word hunt for  tricky/ </a:t>
            </a:r>
          </a:p>
          <a:p>
            <a:pPr eaLnBrk="1" hangingPunct="1"/>
            <a:r>
              <a:rPr lang="en-GB" dirty="0">
                <a:latin typeface="Calibri" charset="0"/>
              </a:rPr>
              <a:t>high frequency words</a:t>
            </a:r>
          </a:p>
          <a:p>
            <a:pPr eaLnBrk="1" hangingPunct="1"/>
            <a:r>
              <a:rPr lang="en-GB" dirty="0">
                <a:latin typeface="Calibri" charset="0"/>
              </a:rPr>
              <a:t>Word hunt for sounds</a:t>
            </a:r>
          </a:p>
          <a:p>
            <a:pPr eaLnBrk="1" hangingPunct="1"/>
            <a:r>
              <a:rPr lang="en-GB" dirty="0">
                <a:latin typeface="Calibri" charset="0"/>
              </a:rPr>
              <a:t> and rhyme patterns</a:t>
            </a:r>
          </a:p>
          <a:p>
            <a:pPr eaLnBrk="1" hangingPunct="1"/>
            <a:endParaRPr lang="en-GB" dirty="0">
              <a:latin typeface="Calibri" charset="0"/>
            </a:endParaRPr>
          </a:p>
        </p:txBody>
      </p:sp>
      <p:sp>
        <p:nvSpPr>
          <p:cNvPr id="12" name="Content Placeholder 7"/>
          <p:cNvSpPr>
            <a:spLocks noGrp="1"/>
          </p:cNvSpPr>
          <p:nvPr>
            <p:ph idx="4294967295"/>
          </p:nvPr>
        </p:nvSpPr>
        <p:spPr>
          <a:xfrm>
            <a:off x="6127828" y="1844675"/>
            <a:ext cx="2393174" cy="2515784"/>
          </a:xfrm>
          <a:prstGeom prst="roundRect">
            <a:avLst/>
          </a:prstGeom>
          <a:solidFill>
            <a:schemeClr val="accent6">
              <a:lumMod val="20000"/>
              <a:lumOff val="80000"/>
              <a:alpha val="51000"/>
            </a:schemeClr>
          </a:solidFill>
          <a:ln>
            <a:miter lim="800000"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spcCol="0" rtlCol="0" fromWordArt="0" anchor="ctr" forceAA="0">
            <a:noAutofit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GB" sz="1800" b="1" dirty="0">
                <a:solidFill>
                  <a:schemeClr val="tx1"/>
                </a:solidFill>
              </a:rPr>
              <a:t>Identifying punctuation and features of text; </a:t>
            </a:r>
            <a:r>
              <a:rPr lang="en-GB" sz="1800" dirty="0">
                <a:solidFill>
                  <a:schemeClr val="tx1"/>
                </a:solidFill>
              </a:rPr>
              <a:t>bold type, exclamation marks, question marks, speech bubbles, think bubbles etc. </a:t>
            </a:r>
          </a:p>
        </p:txBody>
      </p:sp>
    </p:spTree>
    <p:extLst>
      <p:ext uri="{BB962C8B-B14F-4D97-AF65-F5344CB8AC3E}">
        <p14:creationId xmlns:p14="http://schemas.microsoft.com/office/powerpoint/2010/main" val="30375473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6713" y="-122238"/>
            <a:ext cx="9877426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767263"/>
            <a:ext cx="1090612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itle 4"/>
          <p:cNvSpPr txBox="1">
            <a:spLocks noChangeArrowheads="1"/>
          </p:cNvSpPr>
          <p:nvPr/>
        </p:nvSpPr>
        <p:spPr bwMode="auto">
          <a:xfrm>
            <a:off x="1835150" y="1704975"/>
            <a:ext cx="50879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en-GB" sz="4400" b="1">
                <a:solidFill>
                  <a:srgbClr val="FF0000"/>
                </a:solidFill>
                <a:latin typeface="SassoonPrimaryInfant" charset="0"/>
                <a:cs typeface="Arial" charset="0"/>
              </a:rPr>
              <a:t>Phonics</a:t>
            </a:r>
          </a:p>
        </p:txBody>
      </p:sp>
      <p:sp>
        <p:nvSpPr>
          <p:cNvPr id="7" name="Rounded Rectangle 6"/>
          <p:cNvSpPr>
            <a:spLocks noChangeArrowheads="1"/>
          </p:cNvSpPr>
          <p:nvPr/>
        </p:nvSpPr>
        <p:spPr bwMode="auto">
          <a:xfrm>
            <a:off x="395288" y="1125538"/>
            <a:ext cx="8424862" cy="4864100"/>
          </a:xfrm>
          <a:prstGeom prst="roundRect">
            <a:avLst>
              <a:gd name="adj" fmla="val 16667"/>
            </a:avLst>
          </a:prstGeom>
          <a:noFill/>
          <a:ln w="9525">
            <a:solidFill>
              <a:srgbClr val="F0AC00"/>
            </a:solidFill>
            <a:round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en-GB">
              <a:solidFill>
                <a:srgbClr val="FFFFFF"/>
              </a:solidFill>
              <a:latin typeface="+mn-lt"/>
              <a:ea typeface="+mn-ea"/>
              <a:cs typeface="Arial" pitchFamily="34" charset="0"/>
            </a:endParaRPr>
          </a:p>
        </p:txBody>
      </p:sp>
      <p:sp>
        <p:nvSpPr>
          <p:cNvPr id="9222" name="Rectangle 2"/>
          <p:cNvSpPr>
            <a:spLocks noChangeArrowheads="1"/>
          </p:cNvSpPr>
          <p:nvPr/>
        </p:nvSpPr>
        <p:spPr bwMode="auto">
          <a:xfrm>
            <a:off x="754063" y="2579688"/>
            <a:ext cx="82804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 eaLnBrk="1" hangingPunct="1">
              <a:buFont typeface="Arial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SassoonPrimaryInfant" charset="0"/>
                <a:ea typeface="SimSun" charset="0"/>
              </a:rPr>
              <a:t>Revision P2 sounds</a:t>
            </a:r>
            <a:endParaRPr lang="en-GB" sz="2000" b="1" dirty="0">
              <a:latin typeface="SassoonPrimaryInfant" charset="0"/>
              <a:ea typeface="SimSun" charset="0"/>
            </a:endParaRPr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SassoonPrimaryInfant" charset="0"/>
                <a:ea typeface="SimSun" charset="0"/>
              </a:rPr>
              <a:t>Development of vowel sounds – alternative spellings </a:t>
            </a:r>
            <a:r>
              <a:rPr lang="en-GB" sz="2000" dirty="0" err="1">
                <a:solidFill>
                  <a:srgbClr val="000000"/>
                </a:solidFill>
                <a:latin typeface="SassoonPrimaryInfant" charset="0"/>
                <a:ea typeface="SimSun" charset="0"/>
              </a:rPr>
              <a:t>eg</a:t>
            </a:r>
            <a:r>
              <a:rPr lang="en-GB" sz="2000" dirty="0">
                <a:solidFill>
                  <a:srgbClr val="000000"/>
                </a:solidFill>
                <a:latin typeface="SassoonPrimaryInfant" charset="0"/>
                <a:ea typeface="SimSun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SassoonPrimaryInfant" charset="0"/>
                <a:ea typeface="SimSun" charset="0"/>
              </a:rPr>
              <a:t>ee</a:t>
            </a:r>
            <a:r>
              <a:rPr lang="en-GB" sz="2000" dirty="0">
                <a:solidFill>
                  <a:srgbClr val="000000"/>
                </a:solidFill>
                <a:latin typeface="SassoonPrimaryInfant" charset="0"/>
                <a:ea typeface="SimSun" charset="0"/>
              </a:rPr>
              <a:t>/</a:t>
            </a:r>
            <a:r>
              <a:rPr lang="en-GB" sz="2000" dirty="0" err="1">
                <a:solidFill>
                  <a:srgbClr val="000000"/>
                </a:solidFill>
                <a:latin typeface="SassoonPrimaryInfant" charset="0"/>
                <a:ea typeface="SimSun" charset="0"/>
              </a:rPr>
              <a:t>ea</a:t>
            </a:r>
            <a:endParaRPr lang="en-GB" sz="2000" dirty="0">
              <a:solidFill>
                <a:srgbClr val="000000"/>
              </a:solidFill>
              <a:latin typeface="SassoonPrimaryInfant" charset="0"/>
              <a:ea typeface="SimSun" charset="0"/>
            </a:endParaRPr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SassoonPrimaryInfant" charset="0"/>
                <a:ea typeface="SimSun" charset="0"/>
              </a:rPr>
              <a:t>Long and short vowel sounds</a:t>
            </a:r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SassoonPrimaryInfant" charset="0"/>
                <a:ea typeface="SimSun" charset="0"/>
              </a:rPr>
              <a:t>Target sound each week – linked to spellings</a:t>
            </a:r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SassoonPrimaryInfant" charset="0"/>
                <a:ea typeface="SimSun" charset="0"/>
              </a:rPr>
              <a:t>Focus on practical as well as written work </a:t>
            </a:r>
            <a:r>
              <a:rPr lang="en-GB" sz="2000" dirty="0" err="1">
                <a:solidFill>
                  <a:srgbClr val="000000"/>
                </a:solidFill>
                <a:latin typeface="SassoonPrimaryInfant" charset="0"/>
                <a:ea typeface="SimSun" charset="0"/>
              </a:rPr>
              <a:t>eg</a:t>
            </a:r>
            <a:r>
              <a:rPr lang="en-GB" sz="2000" dirty="0">
                <a:solidFill>
                  <a:srgbClr val="000000"/>
                </a:solidFill>
                <a:latin typeface="SassoonPrimaryInfant" charset="0"/>
                <a:ea typeface="SimSun" charset="0"/>
              </a:rPr>
              <a:t>. cut and stick activities, phonics cubes, play dough, tracing in sand, rainbow writing</a:t>
            </a:r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SassoonPrimaryInfant" charset="0"/>
                <a:ea typeface="SimSun" charset="0"/>
              </a:rPr>
              <a:t>Tricky words</a:t>
            </a:r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SassoonPrimaryInfant" charset="0"/>
                <a:ea typeface="SimSun" charset="0"/>
              </a:rPr>
              <a:t>A tool for reading, writing and spelling</a:t>
            </a:r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SassoonPrimaryInfant" charset="0"/>
                <a:ea typeface="SimSun" charset="0"/>
              </a:rPr>
              <a:t>Developing independence</a:t>
            </a:r>
          </a:p>
        </p:txBody>
      </p:sp>
      <p:sp>
        <p:nvSpPr>
          <p:cNvPr id="9223" name="AutoShape 7" descr="Image result for jolly phonics logo"/>
          <p:cNvSpPr>
            <a:spLocks noChangeAspect="1" noChangeArrowheads="1"/>
          </p:cNvSpPr>
          <p:nvPr/>
        </p:nvSpPr>
        <p:spPr bwMode="auto">
          <a:xfrm>
            <a:off x="63500" y="-136525"/>
            <a:ext cx="123825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GB">
              <a:latin typeface="Arial" charset="0"/>
              <a:ea typeface="SimSun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6713" y="-122238"/>
            <a:ext cx="9877426" cy="698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4"/>
          <p:cNvSpPr txBox="1">
            <a:spLocks noChangeArrowheads="1"/>
          </p:cNvSpPr>
          <p:nvPr/>
        </p:nvSpPr>
        <p:spPr bwMode="auto">
          <a:xfrm>
            <a:off x="1835150" y="1503363"/>
            <a:ext cx="50879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SimSun" charset="0"/>
                <a:cs typeface="SimSun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en-GB" sz="4400" b="1">
                <a:solidFill>
                  <a:srgbClr val="FF0000"/>
                </a:solidFill>
                <a:latin typeface="SassoonPrimaryInfant" charset="0"/>
                <a:cs typeface="Arial" charset="0"/>
              </a:rPr>
              <a:t>Writing </a:t>
            </a:r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647700" y="2349500"/>
            <a:ext cx="7848600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eaLnBrk="1" hangingPunct="1">
              <a:buFont typeface="Arial" charset="0"/>
              <a:buChar char="•"/>
            </a:pPr>
            <a:r>
              <a:rPr lang="en-GB" sz="2000" b="1" dirty="0">
                <a:latin typeface="SassoonPrimaryInfant" charset="0"/>
                <a:ea typeface="MS PGothic" charset="0"/>
              </a:rPr>
              <a:t>Modelled  -  Guided  -  Independent</a:t>
            </a:r>
          </a:p>
          <a:p>
            <a:pPr marL="342900" indent="-342900" eaLnBrk="1" hangingPunct="1"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</a:rPr>
              <a:t>Progress writing sentences with correct punctuation and interesting vocabulary</a:t>
            </a:r>
          </a:p>
          <a:p>
            <a:pPr marL="342900" indent="-342900" eaLnBrk="1" hangingPunct="1"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</a:rPr>
              <a:t>Letter formation – Handwriting scheme </a:t>
            </a:r>
            <a:r>
              <a:rPr lang="en-GB" sz="1600" dirty="0" err="1">
                <a:latin typeface="SassoonPrimaryInfant" charset="0"/>
                <a:ea typeface="MS PGothic" charset="0"/>
              </a:rPr>
              <a:t>Penpals</a:t>
            </a:r>
            <a:endParaRPr lang="en-GB" sz="1600" dirty="0">
              <a:latin typeface="SassoonPrimaryInfant" charset="0"/>
              <a:ea typeface="MS PGothic" charset="0"/>
            </a:endParaRPr>
          </a:p>
          <a:p>
            <a:pPr marL="342900" indent="-342900" eaLnBrk="1" hangingPunct="1"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</a:rPr>
              <a:t>Children should talk about and plan what they are going to write. Use structured writing frames</a:t>
            </a:r>
          </a:p>
          <a:p>
            <a:pPr marL="342900" indent="-342900" eaLnBrk="1" hangingPunct="1"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</a:rPr>
              <a:t>Encourage independence: begin to check their work for spaces, capital letters etc. Learn to edit!</a:t>
            </a:r>
          </a:p>
          <a:p>
            <a:pPr marL="342900" indent="-342900" eaLnBrk="1" hangingPunct="1"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</a:rPr>
              <a:t>Write for a variety of purposes– recipes, stories, labelling diagrams etc. </a:t>
            </a:r>
          </a:p>
          <a:p>
            <a:pPr marL="342900" indent="-342900" eaLnBrk="1" hangingPunct="1"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</a:rPr>
              <a:t>Use a variety of skills to spell words in their writing (phonics, familiar word endings, use of word wall)</a:t>
            </a:r>
          </a:p>
          <a:p>
            <a:pPr marL="342900" indent="-342900" eaLnBrk="1" hangingPunct="1">
              <a:buFont typeface="Arial" charset="0"/>
              <a:buChar char="•"/>
            </a:pPr>
            <a:r>
              <a:rPr lang="en-GB" sz="1600" dirty="0">
                <a:latin typeface="SassoonPrimaryInfant" charset="0"/>
                <a:ea typeface="MS PGothic" charset="0"/>
              </a:rPr>
              <a:t>Spell familiar, important and regularly occurring words correctly. Make attempts to sound out other words</a:t>
            </a:r>
            <a:r>
              <a:rPr lang="en-GB" sz="2400" dirty="0">
                <a:latin typeface="SassoonPrimaryInfant" charset="0"/>
                <a:ea typeface="MS PGothic" charset="0"/>
              </a:rPr>
              <a:t>. </a:t>
            </a:r>
          </a:p>
        </p:txBody>
      </p:sp>
      <p:pic>
        <p:nvPicPr>
          <p:cNvPr id="10245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5661025"/>
            <a:ext cx="830263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733481" y="0"/>
            <a:ext cx="9877481" cy="6982940"/>
          </a:xfrm>
        </p:spPr>
      </p:pic>
      <p:sp>
        <p:nvSpPr>
          <p:cNvPr id="4" name="Rectangle 3"/>
          <p:cNvSpPr/>
          <p:nvPr/>
        </p:nvSpPr>
        <p:spPr>
          <a:xfrm>
            <a:off x="419071" y="2242363"/>
            <a:ext cx="18646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90"/>
                </a:solidFill>
                <a:latin typeface="Trajan Pro"/>
              </a:rPr>
              <a:t>Using ICT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-400050" y="2244209"/>
            <a:ext cx="9144000" cy="4608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19071" y="2779462"/>
            <a:ext cx="7696200" cy="3409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GB" altLang="en-US" sz="2000" dirty="0">
                <a:latin typeface="SassoonPrimaryInfant" pitchFamily="2" charset="0"/>
              </a:rPr>
              <a:t>Key Focus:</a:t>
            </a:r>
          </a:p>
          <a:p>
            <a:r>
              <a:rPr lang="en-GB" altLang="en-US" sz="2000" dirty="0">
                <a:latin typeface="SassoonPrimaryInfant" pitchFamily="2" charset="0"/>
              </a:rPr>
              <a:t>5 E’s - Explore, Express, Exchange, Exhibit, Evaluate</a:t>
            </a:r>
          </a:p>
          <a:p>
            <a:r>
              <a:rPr lang="en-GB" altLang="en-US" sz="2000" dirty="0">
                <a:latin typeface="SassoonPrimaryInfant" pitchFamily="2" charset="0"/>
              </a:rPr>
              <a:t>Keyboard skills</a:t>
            </a:r>
          </a:p>
          <a:p>
            <a:r>
              <a:rPr lang="en-GB" altLang="en-US" sz="2000" dirty="0">
                <a:latin typeface="SassoonPrimaryInfant" pitchFamily="2" charset="0"/>
              </a:rPr>
              <a:t>Word Processing</a:t>
            </a:r>
          </a:p>
          <a:p>
            <a:r>
              <a:rPr lang="en-GB" altLang="en-US" sz="2000" dirty="0">
                <a:latin typeface="SassoonPrimaryInfant" pitchFamily="2" charset="0"/>
              </a:rPr>
              <a:t>Paint/draw graphics</a:t>
            </a:r>
          </a:p>
          <a:p>
            <a:r>
              <a:rPr lang="en-GB" altLang="en-US" sz="2000" dirty="0">
                <a:latin typeface="SassoonPrimaryInfant" pitchFamily="2" charset="0"/>
              </a:rPr>
              <a:t>Use of digital camera, </a:t>
            </a:r>
            <a:r>
              <a:rPr lang="en-GB" altLang="en-US" sz="2000" dirty="0" err="1">
                <a:latin typeface="SassoonPrimaryInfant" pitchFamily="2" charset="0"/>
              </a:rPr>
              <a:t>iPad</a:t>
            </a:r>
            <a:endParaRPr lang="en-GB" altLang="en-US" sz="2000" dirty="0">
              <a:latin typeface="SassoonPrimaryInfant" pitchFamily="2" charset="0"/>
            </a:endParaRPr>
          </a:p>
          <a:p>
            <a:r>
              <a:rPr lang="en-GB" altLang="en-US" sz="2000" dirty="0">
                <a:latin typeface="SassoonPrimaryInfant" pitchFamily="2" charset="0"/>
              </a:rPr>
              <a:t>Using email</a:t>
            </a:r>
          </a:p>
          <a:p>
            <a:r>
              <a:rPr lang="en-GB" altLang="en-US" sz="2000" dirty="0">
                <a:latin typeface="SassoonPrimaryInfant" pitchFamily="2" charset="0"/>
              </a:rPr>
              <a:t>Coding </a:t>
            </a:r>
            <a:r>
              <a:rPr lang="en-GB" altLang="en-US" sz="2000" dirty="0" err="1">
                <a:latin typeface="SassoonPrimaryInfant" pitchFamily="2" charset="0"/>
              </a:rPr>
              <a:t>eg</a:t>
            </a:r>
            <a:r>
              <a:rPr lang="en-GB" altLang="en-US" sz="2000" dirty="0">
                <a:latin typeface="SassoonPrimaryInfant" pitchFamily="2" charset="0"/>
              </a:rPr>
              <a:t>: Scratch, Code.org</a:t>
            </a:r>
          </a:p>
          <a:p>
            <a:pPr marL="0" indent="0">
              <a:buNone/>
            </a:pPr>
            <a:endParaRPr lang="en-GB" altLang="en-US" sz="24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8828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733481" y="0"/>
            <a:ext cx="9877481" cy="6982940"/>
          </a:xfrm>
        </p:spPr>
      </p:pic>
      <p:sp>
        <p:nvSpPr>
          <p:cNvPr id="4" name="Rectangle 3"/>
          <p:cNvSpPr/>
          <p:nvPr/>
        </p:nvSpPr>
        <p:spPr>
          <a:xfrm>
            <a:off x="419071" y="2242363"/>
            <a:ext cx="22395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90"/>
                </a:solidFill>
                <a:latin typeface="Trajan Pro"/>
              </a:rPr>
              <a:t>ICT at home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-400050" y="2244209"/>
            <a:ext cx="9144000" cy="4608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  <a:p>
            <a:pPr lvl="1">
              <a:lnSpc>
                <a:spcPct val="80000"/>
              </a:lnSpc>
              <a:buFontTx/>
              <a:buNone/>
            </a:pPr>
            <a:endParaRPr lang="en-GB" altLang="en-US" sz="1900" b="1" dirty="0">
              <a:solidFill>
                <a:schemeClr val="tx2"/>
              </a:solidFill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19071" y="2779462"/>
            <a:ext cx="7696200" cy="3409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1600" dirty="0">
                <a:latin typeface="SassoonPrimaryInfant" pitchFamily="2" charset="0"/>
              </a:rPr>
              <a:t>Word processing – practise typing name for logging on</a:t>
            </a:r>
          </a:p>
          <a:p>
            <a:r>
              <a:rPr lang="en-GB" altLang="en-US" sz="1600" dirty="0">
                <a:latin typeface="SassoonPrimaryInfant" pitchFamily="2" charset="0"/>
              </a:rPr>
              <a:t>Mouse control</a:t>
            </a:r>
          </a:p>
          <a:p>
            <a:r>
              <a:rPr lang="en-GB" altLang="en-US" sz="1600" dirty="0">
                <a:latin typeface="SassoonPrimaryInfant" pitchFamily="2" charset="0"/>
              </a:rPr>
              <a:t>Letting children select file, print, save to allow children to become familiar with the process and symbols</a:t>
            </a:r>
          </a:p>
          <a:p>
            <a:r>
              <a:rPr lang="en-GB" altLang="en-US" sz="1600" dirty="0">
                <a:latin typeface="SassoonPrimaryInfant" pitchFamily="2" charset="0"/>
              </a:rPr>
              <a:t>Useful websites:</a:t>
            </a:r>
          </a:p>
          <a:p>
            <a:pPr marL="0" indent="0">
              <a:buNone/>
            </a:pPr>
            <a:r>
              <a:rPr lang="en-GB" altLang="en-US" sz="1600" dirty="0">
                <a:latin typeface="SassoonPrimaryInfant" pitchFamily="2" charset="0"/>
                <a:hlinkClick r:id="rId4"/>
              </a:rPr>
              <a:t>www.primarygames.co.uk</a:t>
            </a:r>
            <a:endParaRPr lang="en-GB" altLang="en-US" sz="1600" dirty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altLang="en-US" sz="1600" dirty="0">
                <a:latin typeface="SassoonPrimaryInfant" pitchFamily="2" charset="0"/>
                <a:hlinkClick r:id="rId5"/>
              </a:rPr>
              <a:t>www.topmarks.co.uk</a:t>
            </a:r>
            <a:endParaRPr lang="en-GB" altLang="en-US" sz="1600" dirty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altLang="en-US" sz="1600" dirty="0">
                <a:latin typeface="SassoonPrimaryInfant" pitchFamily="2" charset="0"/>
                <a:hlinkClick r:id="rId6"/>
              </a:rPr>
              <a:t>www.ictgames.com</a:t>
            </a:r>
            <a:endParaRPr lang="en-GB" altLang="en-US" sz="1600" dirty="0">
              <a:latin typeface="SassoonPrimaryInfant" pitchFamily="2" charset="0"/>
            </a:endParaRPr>
          </a:p>
          <a:p>
            <a:r>
              <a:rPr lang="en-GB" altLang="en-US" sz="1600" dirty="0">
                <a:latin typeface="SassoonPrimaryInfant" pitchFamily="2" charset="0"/>
              </a:rPr>
              <a:t>Tech homework each week</a:t>
            </a:r>
          </a:p>
        </p:txBody>
      </p:sp>
    </p:spTree>
    <p:extLst>
      <p:ext uri="{BB962C8B-B14F-4D97-AF65-F5344CB8AC3E}">
        <p14:creationId xmlns:p14="http://schemas.microsoft.com/office/powerpoint/2010/main" val="42359897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17128" y="0"/>
            <a:ext cx="9766349" cy="6904375"/>
          </a:xfrm>
        </p:spPr>
      </p:pic>
      <p:sp>
        <p:nvSpPr>
          <p:cNvPr id="7" name="Rectangle 6"/>
          <p:cNvSpPr/>
          <p:nvPr/>
        </p:nvSpPr>
        <p:spPr>
          <a:xfrm>
            <a:off x="823068" y="2221992"/>
            <a:ext cx="39546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solidFill>
                  <a:srgbClr val="000090"/>
                </a:solidFill>
                <a:latin typeface="SassoonCRInfant"/>
                <a:ea typeface="+mj-ea"/>
              </a:rPr>
              <a:t>World Around Us</a:t>
            </a:r>
            <a:endParaRPr lang="en-GB" sz="3600" dirty="0">
              <a:latin typeface="SassoonCRInfan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4073" y="2868323"/>
            <a:ext cx="4572000" cy="19759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Theme based approach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Learning through play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Term 1: Our world/Whatever the Weather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Term 2: Space/Travel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Term 3: Minibeasts</a:t>
            </a:r>
          </a:p>
        </p:txBody>
      </p:sp>
    </p:spTree>
    <p:extLst>
      <p:ext uri="{BB962C8B-B14F-4D97-AF65-F5344CB8AC3E}">
        <p14:creationId xmlns:p14="http://schemas.microsoft.com/office/powerpoint/2010/main" val="12051250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17128" y="0"/>
            <a:ext cx="9766349" cy="6904375"/>
          </a:xfrm>
        </p:spPr>
      </p:pic>
      <p:sp>
        <p:nvSpPr>
          <p:cNvPr id="7" name="Rectangle 6"/>
          <p:cNvSpPr/>
          <p:nvPr/>
        </p:nvSpPr>
        <p:spPr>
          <a:xfrm>
            <a:off x="422165" y="2221992"/>
            <a:ext cx="47564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solidFill>
                  <a:srgbClr val="000090"/>
                </a:solidFill>
                <a:latin typeface="SassoonCRInfant"/>
                <a:ea typeface="+mj-ea"/>
              </a:rPr>
              <a:t>Activity Based Learning </a:t>
            </a:r>
            <a:endParaRPr lang="en-GB" sz="3600" dirty="0">
              <a:latin typeface="SassoonCRInfan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4073" y="2868323"/>
            <a:ext cx="457200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2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Springboard for learning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2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Cross-curricular 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2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Broad and balanced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2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Themes/topics 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2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Resources</a:t>
            </a: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en-GB" altLang="en-US" sz="2200" kern="0" dirty="0">
                <a:solidFill>
                  <a:srgbClr val="000000"/>
                </a:solidFill>
                <a:latin typeface="SassoonCRInfant" pitchFamily="2" charset="0"/>
                <a:cs typeface="Arial"/>
              </a:rPr>
              <a:t>Outdoor learning</a:t>
            </a:r>
          </a:p>
        </p:txBody>
      </p:sp>
    </p:spTree>
    <p:extLst>
      <p:ext uri="{BB962C8B-B14F-4D97-AF65-F5344CB8AC3E}">
        <p14:creationId xmlns:p14="http://schemas.microsoft.com/office/powerpoint/2010/main" val="20942713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733481" y="0"/>
            <a:ext cx="9877481" cy="6982940"/>
          </a:xfrm>
        </p:spPr>
      </p:pic>
      <p:sp>
        <p:nvSpPr>
          <p:cNvPr id="12" name="Title 7"/>
          <p:cNvSpPr>
            <a:spLocks noGrp="1"/>
          </p:cNvSpPr>
          <p:nvPr>
            <p:ph type="title"/>
          </p:nvPr>
        </p:nvSpPr>
        <p:spPr>
          <a:xfrm>
            <a:off x="-457201" y="2288570"/>
            <a:ext cx="2840183" cy="864206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0090"/>
                </a:solidFill>
                <a:latin typeface="Trajan Pro"/>
                <a:cs typeface="Trajan Pro"/>
              </a:rPr>
              <a:t> </a:t>
            </a:r>
            <a:br>
              <a:rPr lang="en-US" sz="3600" b="1" dirty="0">
                <a:solidFill>
                  <a:srgbClr val="000090"/>
                </a:solidFill>
                <a:latin typeface="Trajan Pro"/>
                <a:cs typeface="Trajan Pro"/>
              </a:rPr>
            </a:br>
            <a:endParaRPr lang="en-US" sz="3600" b="1" dirty="0">
              <a:solidFill>
                <a:srgbClr val="000090"/>
              </a:solidFill>
              <a:latin typeface="Trajan Pro"/>
              <a:cs typeface="Trajan Pro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0418" y="3372696"/>
            <a:ext cx="2840982" cy="1871634"/>
          </a:xfrm>
          <a:prstGeom prst="rect">
            <a:avLst/>
          </a:prstGeom>
        </p:spPr>
      </p:pic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450456" y="2811790"/>
            <a:ext cx="7993062" cy="3083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 defTabSz="91440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</a:rPr>
              <a:t>Self esteem</a:t>
            </a:r>
          </a:p>
          <a:p>
            <a:pPr marL="457200" indent="-457200" defTabSz="91440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</a:rPr>
              <a:t>Feelings and emotions         </a:t>
            </a:r>
          </a:p>
          <a:p>
            <a:pPr marL="457200" indent="-457200" defTabSz="91440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</a:rPr>
              <a:t>Cultural diversity                </a:t>
            </a:r>
          </a:p>
          <a:p>
            <a:pPr marL="457200" indent="-457200" defTabSz="91440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</a:rPr>
              <a:t>Dispositions and attitudes</a:t>
            </a:r>
          </a:p>
          <a:p>
            <a:pPr marL="457200" indent="-457200" defTabSz="91440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</a:rPr>
              <a:t>Similarities/ differences</a:t>
            </a:r>
          </a:p>
          <a:p>
            <a:pPr marL="457200" indent="-457200" defTabSz="91440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</a:rPr>
              <a:t>Health and safety</a:t>
            </a:r>
          </a:p>
          <a:p>
            <a:pPr marL="457200" indent="-457200" defTabSz="91440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</a:rPr>
              <a:t>School Rules </a:t>
            </a:r>
          </a:p>
          <a:p>
            <a:pPr marL="457200" indent="-457200" defTabSz="91440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</a:rPr>
              <a:t>Relationship </a:t>
            </a:r>
          </a:p>
          <a:p>
            <a:pPr marL="457200" indent="-457200" defTabSz="91440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</a:rPr>
              <a:t>Responsibilities </a:t>
            </a:r>
          </a:p>
        </p:txBody>
      </p:sp>
      <p:sp>
        <p:nvSpPr>
          <p:cNvPr id="3" name="Rectangle 2"/>
          <p:cNvSpPr/>
          <p:nvPr/>
        </p:nvSpPr>
        <p:spPr>
          <a:xfrm>
            <a:off x="206485" y="2244856"/>
            <a:ext cx="90344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rgbClr val="000090"/>
                </a:solidFill>
                <a:latin typeface="SassoonCRInfant"/>
              </a:rPr>
              <a:t>Personal Development and Mutual Understanding </a:t>
            </a:r>
            <a:endParaRPr lang="en-GB" sz="2800" dirty="0">
              <a:solidFill>
                <a:prstClr val="black"/>
              </a:solidFill>
              <a:latin typeface="SassoonCRInfant"/>
            </a:endParaRPr>
          </a:p>
        </p:txBody>
      </p:sp>
    </p:spTree>
    <p:extLst>
      <p:ext uri="{BB962C8B-B14F-4D97-AF65-F5344CB8AC3E}">
        <p14:creationId xmlns:p14="http://schemas.microsoft.com/office/powerpoint/2010/main" val="11508822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13203" y="-157212"/>
            <a:ext cx="9766349" cy="6904375"/>
          </a:xfrm>
        </p:spPr>
      </p:pic>
      <p:sp>
        <p:nvSpPr>
          <p:cNvPr id="7" name="Rectangle 6"/>
          <p:cNvSpPr/>
          <p:nvPr/>
        </p:nvSpPr>
        <p:spPr>
          <a:xfrm>
            <a:off x="474110" y="1971491"/>
            <a:ext cx="22621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solidFill>
                  <a:srgbClr val="000090"/>
                </a:solidFill>
                <a:latin typeface="SassoonCRInfant"/>
                <a:ea typeface="+mj-ea"/>
              </a:rPr>
              <a:t>Religion  </a:t>
            </a:r>
          </a:p>
        </p:txBody>
      </p:sp>
      <p:pic>
        <p:nvPicPr>
          <p:cNvPr id="8" name="Picture 6" descr="http://www.growinlove.ie/wp-content/themes/growinlove/assets/img/logo-larg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047875"/>
            <a:ext cx="1905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http://www.growinlove.ie/wp-content/themes/growinlove/assets/img/Jesus_with_children_JI_cover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175" y="3519488"/>
            <a:ext cx="2519363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260349" y="2603967"/>
            <a:ext cx="704099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GB" altLang="en-US" sz="2800" b="1" dirty="0">
                <a:latin typeface="SassoonCRInfant" pitchFamily="2" charset="0"/>
              </a:rPr>
              <a:t>Grow in Love 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GB" altLang="en-US" sz="2800" b="1" dirty="0">
                <a:latin typeface="SassoonCRInfant" pitchFamily="2" charset="0"/>
              </a:rPr>
              <a:t>I am special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GB" altLang="en-US" sz="2800" b="1" dirty="0">
                <a:latin typeface="SassoonCRInfant" pitchFamily="2" charset="0"/>
              </a:rPr>
              <a:t>Child’s experience starting point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GB" altLang="en-US" sz="2800" b="1" dirty="0">
                <a:latin typeface="SassoonCRInfant" pitchFamily="2" charset="0"/>
              </a:rPr>
              <a:t>Respect for others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GB" altLang="en-US" sz="2800" b="1" dirty="0">
                <a:latin typeface="SassoonCRInfant" pitchFamily="2" charset="0"/>
              </a:rPr>
              <a:t>Prayers 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GB" altLang="en-US" sz="2800" b="1" dirty="0">
                <a:latin typeface="SassoonCRInfant" pitchFamily="2" charset="0"/>
              </a:rPr>
              <a:t>Homework/ Parental involvement</a:t>
            </a:r>
          </a:p>
        </p:txBody>
      </p:sp>
    </p:spTree>
    <p:extLst>
      <p:ext uri="{BB962C8B-B14F-4D97-AF65-F5344CB8AC3E}">
        <p14:creationId xmlns:p14="http://schemas.microsoft.com/office/powerpoint/2010/main" val="21992118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13203" y="-157212"/>
            <a:ext cx="9766349" cy="6904375"/>
          </a:xfrm>
        </p:spPr>
      </p:pic>
      <p:sp>
        <p:nvSpPr>
          <p:cNvPr id="7" name="Rectangle 6"/>
          <p:cNvSpPr/>
          <p:nvPr/>
        </p:nvSpPr>
        <p:spPr>
          <a:xfrm>
            <a:off x="122483" y="1947927"/>
            <a:ext cx="45448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solidFill>
                  <a:srgbClr val="000090"/>
                </a:solidFill>
                <a:latin typeface="SassoonCRInfant"/>
                <a:ea typeface="+mj-ea"/>
              </a:rPr>
              <a:t>Physical Education </a:t>
            </a:r>
            <a:endParaRPr lang="en-GB" sz="3600" dirty="0">
              <a:latin typeface="SassoonCRInfant"/>
            </a:endParaRP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122483" y="2594258"/>
            <a:ext cx="6588125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GB" altLang="en-US" dirty="0"/>
              <a:t>PE kit and shoes to be worn into school on PE days (Term1: P3KR Tuesday/Thursday      </a:t>
            </a:r>
          </a:p>
          <a:p>
            <a:pPr eaLnBrk="1" hangingPunct="1"/>
            <a:r>
              <a:rPr lang="en-GB" altLang="en-US" dirty="0"/>
              <a:t>     P3EL Tuesday/Thursday)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GB" altLang="en-US" sz="2800" b="1" dirty="0">
                <a:latin typeface="SassoonCRInfant" pitchFamily="2" charset="0"/>
              </a:rPr>
              <a:t>Co-ordination / Fundamental Skills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GB" altLang="en-US" sz="2800" b="1" dirty="0">
                <a:latin typeface="SassoonCRInfant" pitchFamily="2" charset="0"/>
              </a:rPr>
              <a:t>Primary Movement/Games/Dance</a:t>
            </a:r>
          </a:p>
        </p:txBody>
      </p:sp>
    </p:spTree>
    <p:extLst>
      <p:ext uri="{BB962C8B-B14F-4D97-AF65-F5344CB8AC3E}">
        <p14:creationId xmlns:p14="http://schemas.microsoft.com/office/powerpoint/2010/main" val="42439166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733482" y="32150"/>
            <a:ext cx="9877481" cy="6982940"/>
          </a:xfrm>
        </p:spPr>
      </p:pic>
      <p:sp>
        <p:nvSpPr>
          <p:cNvPr id="9" name="TextBox 8"/>
          <p:cNvSpPr txBox="1"/>
          <p:nvPr/>
        </p:nvSpPr>
        <p:spPr>
          <a:xfrm>
            <a:off x="-1184970" y="2334578"/>
            <a:ext cx="8229600" cy="83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endParaRPr lang="en-GB" altLang="en-US" sz="2200" kern="0" dirty="0">
              <a:solidFill>
                <a:srgbClr val="000000"/>
              </a:solidFill>
              <a:latin typeface="SassoonCRInfant" pitchFamily="2" charset="0"/>
              <a:cs typeface="Arial"/>
            </a:endParaRPr>
          </a:p>
          <a:p>
            <a:pPr marL="342900" lvl="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endParaRPr lang="en-GB" altLang="en-US" sz="2200" kern="0" dirty="0">
              <a:solidFill>
                <a:srgbClr val="000000"/>
              </a:solidFill>
              <a:latin typeface="SassoonCRInfant" pitchFamily="2" charset="0"/>
              <a:cs typeface="Arial"/>
            </a:endParaRPr>
          </a:p>
        </p:txBody>
      </p:sp>
      <p:sp>
        <p:nvSpPr>
          <p:cNvPr id="12" name="Title 7"/>
          <p:cNvSpPr>
            <a:spLocks noGrp="1"/>
          </p:cNvSpPr>
          <p:nvPr>
            <p:ph type="title"/>
          </p:nvPr>
        </p:nvSpPr>
        <p:spPr>
          <a:xfrm>
            <a:off x="803157" y="2288570"/>
            <a:ext cx="4253346" cy="864206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>
                <a:solidFill>
                  <a:srgbClr val="000090"/>
                </a:solidFill>
                <a:latin typeface="Trajan Pro"/>
                <a:cs typeface="Trajan Pro"/>
              </a:rPr>
              <a:t>Our School Day </a:t>
            </a:r>
            <a:br>
              <a:rPr lang="en-US" sz="3600" b="1" dirty="0">
                <a:solidFill>
                  <a:srgbClr val="000090"/>
                </a:solidFill>
                <a:latin typeface="Trajan Pro"/>
                <a:cs typeface="Trajan Pro"/>
              </a:rPr>
            </a:br>
            <a:endParaRPr lang="en-US" sz="3600" b="1" dirty="0">
              <a:solidFill>
                <a:srgbClr val="000090"/>
              </a:solidFill>
              <a:latin typeface="Trajan Pro"/>
              <a:cs typeface="Trajan Pro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03157" y="2861051"/>
            <a:ext cx="786285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  <a:cs typeface="Arial" panose="020B0604020202020204" pitchFamily="34" charset="0"/>
              </a:rPr>
              <a:t>Ends 3pm Monday to Thursday; </a:t>
            </a:r>
            <a:r>
              <a:rPr lang="en-GB" altLang="en-US" b="1" dirty="0">
                <a:solidFill>
                  <a:srgbClr val="000000"/>
                </a:solidFill>
                <a:latin typeface="SassoonCRInfant" pitchFamily="2" charset="0"/>
                <a:cs typeface="Arial" panose="020B0604020202020204" pitchFamily="34" charset="0"/>
              </a:rPr>
              <a:t>1.45pm on Fridays 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  <a:cs typeface="Arial" panose="020B0604020202020204" pitchFamily="34" charset="0"/>
              </a:rPr>
              <a:t>School car park – reverse park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  <a:cs typeface="Arial" panose="020B0604020202020204" pitchFamily="34" charset="0"/>
              </a:rPr>
              <a:t>Absences – phone call or email please – voicemail system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  <a:cs typeface="Arial" panose="020B0604020202020204" pitchFamily="34" charset="0"/>
              </a:rPr>
              <a:t>Register must be marked with ‘Unauthorised Absent’ if we have no formal communication from parents about a school absence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  <a:cs typeface="Arial" panose="020B0604020202020204" pitchFamily="34" charset="0"/>
              </a:rPr>
              <a:t>Dinner money (£2.60) book online using ‘School Money’ </a:t>
            </a:r>
            <a:r>
              <a:rPr lang="mr-IN" altLang="en-US" dirty="0">
                <a:solidFill>
                  <a:srgbClr val="000000"/>
                </a:solidFill>
                <a:latin typeface="SassoonCRInfant" pitchFamily="2" charset="0"/>
                <a:cs typeface="Arial" panose="020B0604020202020204" pitchFamily="34" charset="0"/>
              </a:rPr>
              <a:t>–</a:t>
            </a:r>
            <a:r>
              <a:rPr lang="en-GB" altLang="en-US" dirty="0">
                <a:solidFill>
                  <a:srgbClr val="000000"/>
                </a:solidFill>
                <a:latin typeface="SassoonCRInfant" pitchFamily="2" charset="0"/>
                <a:cs typeface="Arial" panose="020B0604020202020204" pitchFamily="34" charset="0"/>
              </a:rPr>
              <a:t> must be done before midnight the evening previously</a:t>
            </a:r>
          </a:p>
        </p:txBody>
      </p:sp>
    </p:spTree>
    <p:extLst>
      <p:ext uri="{BB962C8B-B14F-4D97-AF65-F5344CB8AC3E}">
        <p14:creationId xmlns:p14="http://schemas.microsoft.com/office/powerpoint/2010/main" val="41890660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43001" y="0"/>
            <a:ext cx="7408111" cy="6982940"/>
          </a:xfr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211734" y="2084446"/>
            <a:ext cx="3491345" cy="331982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b="1" dirty="0">
                <a:solidFill>
                  <a:schemeClr val="tx2"/>
                </a:solidFill>
                <a:latin typeface="Trajan Pro"/>
              </a:rPr>
              <a:t>Seesaw App</a:t>
            </a:r>
            <a:endParaRPr lang="en-US" sz="3600" b="1" dirty="0">
              <a:solidFill>
                <a:srgbClr val="000090"/>
              </a:solidFill>
              <a:latin typeface="Trajan Pro"/>
              <a:cs typeface="Trajan Pro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4446" y="2467721"/>
            <a:ext cx="829993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/>
              <a:buChar char="•"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Seesaw is a platform that enables teachers to share the child's learning journey with the parents/carers. </a:t>
            </a:r>
          </a:p>
          <a:p>
            <a:pPr marL="457200" indent="-457200" algn="just">
              <a:buFont typeface="Arial"/>
              <a:buChar char="•"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/>
              <a:buChar char="•"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 be used to inspire children of all ages to do their best. </a:t>
            </a:r>
          </a:p>
          <a:p>
            <a:pPr marL="457200" indent="-457200" algn="just">
              <a:buFont typeface="Arial"/>
              <a:buChar char="•"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/>
              <a:buChar char="•"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photographs/work are shared with parents/carers, it may provide an opportunity for the adult and child to discuss what is happening in school.</a:t>
            </a:r>
          </a:p>
          <a:p>
            <a:pPr algn="just"/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/>
              <a:buChar char="•"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Communications on Seesaw should be treated confidentially and should not be shared on any other platforms.</a:t>
            </a:r>
          </a:p>
          <a:p>
            <a:pPr marL="457200" indent="-457200" algn="just">
              <a:buFont typeface="Arial"/>
              <a:buChar char="•"/>
            </a:pP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/>
              <a:buChar char="•"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need to contact the teacher, you can send a written note in with your child or email the office and </a:t>
            </a:r>
            <a:r>
              <a:rPr lang="en-GB" sz="1600">
                <a:latin typeface="Times New Roman" panose="02020603050405020304" pitchFamily="18" charset="0"/>
                <a:cs typeface="Times New Roman" panose="02020603050405020304" pitchFamily="18" charset="0"/>
              </a:rPr>
              <a:t>this will passed on. 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3551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owerpoint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313203" y="-157212"/>
            <a:ext cx="9766349" cy="6904375"/>
          </a:xfrm>
        </p:spPr>
      </p:pic>
      <p:sp>
        <p:nvSpPr>
          <p:cNvPr id="21" name="Rectangle 20"/>
          <p:cNvSpPr/>
          <p:nvPr/>
        </p:nvSpPr>
        <p:spPr>
          <a:xfrm>
            <a:off x="2251537" y="1553324"/>
            <a:ext cx="4139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000090"/>
                </a:solidFill>
                <a:latin typeface="SassoonCRInfant"/>
                <a:ea typeface="+mj-ea"/>
              </a:rPr>
              <a:t>Information for parents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5659" y="2426707"/>
            <a:ext cx="8642350" cy="2720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2000" dirty="0">
                <a:latin typeface="SassoonPrimaryInfant" pitchFamily="2" charset="0"/>
              </a:rPr>
              <a:t>Encourage child and help develop independence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2000" dirty="0">
                <a:latin typeface="SassoonPrimaryInfant" pitchFamily="2" charset="0"/>
              </a:rPr>
              <a:t>Supervise/SIGN homework – 20-30  mins (own work)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2000" dirty="0">
                <a:latin typeface="SassoonPrimaryInfant" pitchFamily="2" charset="0"/>
              </a:rPr>
              <a:t>Full uniform, black shoes, PE uniform </a:t>
            </a:r>
            <a:r>
              <a:rPr lang="mr-IN" altLang="en-US" sz="2000" dirty="0">
                <a:latin typeface="SassoonPrimaryInfant" pitchFamily="2" charset="0"/>
              </a:rPr>
              <a:t>–</a:t>
            </a:r>
            <a:r>
              <a:rPr lang="en-GB" altLang="en-US" sz="2000" dirty="0">
                <a:latin typeface="SassoonPrimaryInfant" pitchFamily="2" charset="0"/>
              </a:rPr>
              <a:t> on PE days (clubs)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2000" dirty="0">
                <a:latin typeface="SassoonPrimaryInfant" pitchFamily="2" charset="0"/>
              </a:rPr>
              <a:t>Label all belongings (</a:t>
            </a:r>
            <a:r>
              <a:rPr lang="en-GB" altLang="en-US" sz="2000" dirty="0" err="1">
                <a:latin typeface="SassoonPrimaryInfant" pitchFamily="2" charset="0"/>
              </a:rPr>
              <a:t>esp</a:t>
            </a:r>
            <a:r>
              <a:rPr lang="en-GB" altLang="en-US" sz="2000" dirty="0">
                <a:latin typeface="SassoonPrimaryInfant" pitchFamily="2" charset="0"/>
              </a:rPr>
              <a:t> jumpers and cardigans)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2000" dirty="0">
                <a:latin typeface="SassoonPrimaryInfant" pitchFamily="2" charset="0"/>
              </a:rPr>
              <a:t>Healthy break, water bottle – with ‘no leak’ lid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2000" dirty="0">
                <a:latin typeface="SassoonPrimaryInfant" pitchFamily="2" charset="0"/>
              </a:rPr>
              <a:t>Up-to-date information </a:t>
            </a:r>
            <a:r>
              <a:rPr lang="en-GB" altLang="en-US" sz="2000" dirty="0" err="1">
                <a:latin typeface="SassoonPrimaryInfant" pitchFamily="2" charset="0"/>
              </a:rPr>
              <a:t>eg</a:t>
            </a:r>
            <a:r>
              <a:rPr lang="en-GB" altLang="en-US" sz="2000" dirty="0">
                <a:latin typeface="SassoonPrimaryInfant" pitchFamily="2" charset="0"/>
              </a:rPr>
              <a:t>. mobile no, email address (office)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2000" dirty="0">
                <a:latin typeface="SassoonPrimaryInfant" pitchFamily="2" charset="0"/>
              </a:rPr>
              <a:t>Allergy information – medicines to office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2000" dirty="0">
                <a:latin typeface="SassoonPrimaryInfant" pitchFamily="2" charset="0"/>
              </a:rPr>
              <a:t>Sign out of office for medical/dental appointments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altLang="en-US" sz="2000" dirty="0">
                <a:latin typeface="SassoonPrimaryInfant" pitchFamily="2" charset="0"/>
              </a:rPr>
              <a:t>PTA – new members most welcome</a:t>
            </a:r>
          </a:p>
          <a:p>
            <a:pPr eaLnBrk="1" hangingPunct="1">
              <a:lnSpc>
                <a:spcPct val="80000"/>
              </a:lnSpc>
            </a:pPr>
            <a:endParaRPr lang="en-GB" altLang="en-US" sz="3200" b="1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0124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77DDCD5-C401-DB2F-64F6-F8525FD0F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5494"/>
            <a:ext cx="9144000" cy="646701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B10041-060A-C210-443D-F10CDA1E16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42003"/>
            <a:ext cx="8229600" cy="32833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600" dirty="0"/>
              <a:t>Dates for your diary:</a:t>
            </a:r>
          </a:p>
          <a:p>
            <a:pPr marL="0" indent="0">
              <a:buNone/>
            </a:pPr>
            <a:r>
              <a:rPr lang="en-GB" sz="2600" b="1" dirty="0"/>
              <a:t>Sacrament of Reconciliation</a:t>
            </a:r>
          </a:p>
          <a:p>
            <a:r>
              <a:rPr lang="en-GB" sz="2600" dirty="0"/>
              <a:t>P3KR: 19</a:t>
            </a:r>
            <a:r>
              <a:rPr lang="en-GB" sz="2600" baseline="30000" dirty="0"/>
              <a:t>th</a:t>
            </a:r>
            <a:r>
              <a:rPr lang="en-GB" sz="2600" dirty="0"/>
              <a:t> March 4pm St Bernard’s</a:t>
            </a:r>
          </a:p>
          <a:p>
            <a:r>
              <a:rPr lang="en-GB" sz="2600" dirty="0"/>
              <a:t>P3EL:  20</a:t>
            </a:r>
            <a:r>
              <a:rPr lang="en-GB" sz="2600" baseline="30000" dirty="0"/>
              <a:t>th</a:t>
            </a:r>
            <a:r>
              <a:rPr lang="en-GB" sz="2600" dirty="0"/>
              <a:t> March 4pm St Bernard’s 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/>
              <a:t>Shared Education</a:t>
            </a:r>
          </a:p>
          <a:p>
            <a:pPr marL="0" indent="0">
              <a:buNone/>
            </a:pPr>
            <a:r>
              <a:rPr lang="en-GB" sz="2600" dirty="0"/>
              <a:t>Forest school dates see Google Form</a:t>
            </a:r>
          </a:p>
        </p:txBody>
      </p:sp>
    </p:spTree>
    <p:extLst>
      <p:ext uri="{BB962C8B-B14F-4D97-AF65-F5344CB8AC3E}">
        <p14:creationId xmlns:p14="http://schemas.microsoft.com/office/powerpoint/2010/main" val="13132786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77DDCD5-C401-DB2F-64F6-F8525FD0F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65760" y="195494"/>
            <a:ext cx="9144000" cy="6467012"/>
          </a:xfrm>
          <a:prstGeom prst="rect">
            <a:avLst/>
          </a:prstGeom>
        </p:spPr>
      </p:pic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24E56426-E323-7CB4-CABB-6415E3B47F06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6915328"/>
              </p:ext>
            </p:extLst>
          </p:nvPr>
        </p:nvGraphicFramePr>
        <p:xfrm>
          <a:off x="461638" y="1722621"/>
          <a:ext cx="6489577" cy="51353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Acrobat Document" r:id="rId4" imgW="5829108" imgH="7543672" progId="AcroExch.Document.DC">
                  <p:embed/>
                </p:oleObj>
              </mc:Choice>
              <mc:Fallback>
                <p:oleObj name="Acrobat Document" r:id="rId4" imgW="5829108" imgH="7543672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1638" y="1722621"/>
                        <a:ext cx="6489577" cy="51353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5262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5484</TotalTime>
  <Words>1461</Words>
  <Application>Microsoft Office PowerPoint</Application>
  <PresentationFormat>On-screen Show (4:3)</PresentationFormat>
  <Paragraphs>275</Paragraphs>
  <Slides>29</Slides>
  <Notes>26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9" baseType="lpstr">
      <vt:lpstr>MS PGothic</vt:lpstr>
      <vt:lpstr>SimSun</vt:lpstr>
      <vt:lpstr>Arial</vt:lpstr>
      <vt:lpstr>Calibri</vt:lpstr>
      <vt:lpstr>SassoonCRInfant</vt:lpstr>
      <vt:lpstr>SassoonPrimaryInfant</vt:lpstr>
      <vt:lpstr>Times New Roman</vt:lpstr>
      <vt:lpstr>Trajan Pro</vt:lpstr>
      <vt:lpstr>Office Theme</vt:lpstr>
      <vt:lpstr>Acrobat Document</vt:lpstr>
      <vt:lpstr>PowerPoint Presentation</vt:lpstr>
      <vt:lpstr>Thinking Skills and Personal Capabilities</vt:lpstr>
      <vt:lpstr>PowerPoint Presentation</vt:lpstr>
      <vt:lpstr>Pastoral Care and General Information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Problem-solving</vt:lpstr>
      <vt:lpstr>PowerPoint Presentation</vt:lpstr>
      <vt:lpstr>Language and Literacy  Communication</vt:lpstr>
      <vt:lpstr>Talking and Listening </vt:lpstr>
      <vt:lpstr>Reading at home</vt:lpstr>
      <vt:lpstr>Reading at home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</vt:lpstr>
      <vt:lpstr>PowerPoint Presentation</vt:lpstr>
      <vt:lpstr>PowerPoint Presentation</vt:lpstr>
      <vt:lpstr>Our School Day  </vt:lpstr>
      <vt:lpstr>Seesaw App</vt:lpstr>
      <vt:lpstr>PowerPoint Presentation</vt:lpstr>
      <vt:lpstr>PowerPoint Presentation</vt:lpstr>
      <vt:lpstr>PowerPoint Presentation</vt:lpstr>
    </vt:vector>
  </TitlesOfParts>
  <Company>David Douglas Photography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</dc:title>
  <dc:creator>Cool for School</dc:creator>
  <cp:lastModifiedBy>Matthew O'Brien</cp:lastModifiedBy>
  <cp:revision>106</cp:revision>
  <cp:lastPrinted>2025-09-15T14:30:22Z</cp:lastPrinted>
  <dcterms:created xsi:type="dcterms:W3CDTF">2016-11-22T12:01:48Z</dcterms:created>
  <dcterms:modified xsi:type="dcterms:W3CDTF">2025-10-20T19:24:13Z</dcterms:modified>
</cp:coreProperties>
</file>